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53.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91" r:id="rId4"/>
    <p:sldId id="299" r:id="rId5"/>
    <p:sldId id="260" r:id="rId6"/>
    <p:sldId id="262" r:id="rId7"/>
    <p:sldId id="297" r:id="rId8"/>
    <p:sldId id="301" r:id="rId9"/>
    <p:sldId id="302" r:id="rId10"/>
    <p:sldId id="303" r:id="rId11"/>
    <p:sldId id="304" r:id="rId12"/>
    <p:sldId id="293" r:id="rId13"/>
    <p:sldId id="298" r:id="rId14"/>
    <p:sldId id="287" r:id="rId15"/>
    <p:sldId id="288" r:id="rId16"/>
    <p:sldId id="305" r:id="rId17"/>
    <p:sldId id="290" r:id="rId18"/>
    <p:sldId id="294" r:id="rId19"/>
    <p:sldId id="263" r:id="rId20"/>
    <p:sldId id="292" r:id="rId21"/>
    <p:sldId id="264" r:id="rId22"/>
    <p:sldId id="313" r:id="rId23"/>
    <p:sldId id="336" r:id="rId24"/>
    <p:sldId id="269" r:id="rId25"/>
    <p:sldId id="306" r:id="rId26"/>
    <p:sldId id="295" r:id="rId27"/>
    <p:sldId id="265" r:id="rId28"/>
    <p:sldId id="309" r:id="rId29"/>
    <p:sldId id="310" r:id="rId30"/>
    <p:sldId id="314" r:id="rId31"/>
    <p:sldId id="325" r:id="rId32"/>
    <p:sldId id="315" r:id="rId33"/>
    <p:sldId id="316" r:id="rId34"/>
    <p:sldId id="311" r:id="rId35"/>
    <p:sldId id="272" r:id="rId36"/>
    <p:sldId id="334" r:id="rId37"/>
    <p:sldId id="266" r:id="rId38"/>
    <p:sldId id="267" r:id="rId39"/>
    <p:sldId id="268" r:id="rId40"/>
    <p:sldId id="273" r:id="rId41"/>
    <p:sldId id="324" r:id="rId42"/>
    <p:sldId id="337" r:id="rId43"/>
    <p:sldId id="326" r:id="rId44"/>
    <p:sldId id="274" r:id="rId45"/>
    <p:sldId id="300" r:id="rId46"/>
    <p:sldId id="312" r:id="rId47"/>
    <p:sldId id="332" r:id="rId48"/>
    <p:sldId id="296" r:id="rId49"/>
    <p:sldId id="275" r:id="rId50"/>
    <p:sldId id="276" r:id="rId51"/>
    <p:sldId id="318" r:id="rId52"/>
    <p:sldId id="322" r:id="rId53"/>
    <p:sldId id="328" r:id="rId54"/>
    <p:sldId id="320" r:id="rId55"/>
    <p:sldId id="283" r:id="rId56"/>
    <p:sldId id="319" r:id="rId57"/>
    <p:sldId id="277" r:id="rId58"/>
    <p:sldId id="330" r:id="rId59"/>
    <p:sldId id="339" r:id="rId60"/>
    <p:sldId id="281" r:id="rId61"/>
    <p:sldId id="327" r:id="rId62"/>
    <p:sldId id="331" r:id="rId63"/>
    <p:sldId id="317" r:id="rId64"/>
    <p:sldId id="278" r:id="rId65"/>
    <p:sldId id="280" r:id="rId66"/>
    <p:sldId id="329" r:id="rId67"/>
    <p:sldId id="338" r:id="rId68"/>
    <p:sldId id="342" r:id="rId69"/>
    <p:sldId id="340" r:id="rId70"/>
    <p:sldId id="341" r:id="rId71"/>
    <p:sldId id="258" r:id="rId72"/>
    <p:sldId id="307" r:id="rId73"/>
    <p:sldId id="308" r:id="rId74"/>
    <p:sldId id="321" r:id="rId75"/>
    <p:sldId id="284" r:id="rId76"/>
    <p:sldId id="286" r:id="rId77"/>
    <p:sldId id="285" r:id="rId78"/>
    <p:sldId id="289" r:id="rId79"/>
    <p:sldId id="335" r:id="rId80"/>
  </p:sldIdLst>
  <p:sldSz cx="9144000" cy="6858000" type="screen4x3"/>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FF00"/>
        </p14:laserClr>
      </p:ext>
      <p:ext uri="{2FDB2607-1784-4EEB-B798-7EB5836EED8A}">
        <p14:showMediaCtrls xmlns:p14="http://schemas.microsoft.com/office/powerpoint/2010/main" val="1"/>
      </p:ext>
    </p:extLst>
  </p:showPr>
  <p:clrMru>
    <a:srgbClr val="0033CC"/>
    <a:srgbClr val="0000FF"/>
    <a:srgbClr val="0000CC"/>
    <a:srgbClr val="6820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8" autoAdjust="0"/>
    <p:restoredTop sz="94590" autoAdjust="0"/>
  </p:normalViewPr>
  <p:slideViewPr>
    <p:cSldViewPr>
      <p:cViewPr>
        <p:scale>
          <a:sx n="125" d="100"/>
          <a:sy n="125" d="100"/>
        </p:scale>
        <p:origin x="-1224" y="-24"/>
      </p:cViewPr>
      <p:guideLst>
        <p:guide orient="horz" pos="2160"/>
        <p:guide pos="2880"/>
      </p:guideLst>
    </p:cSldViewPr>
  </p:slideViewPr>
  <p:outlineViewPr>
    <p:cViewPr>
      <p:scale>
        <a:sx n="33" d="100"/>
        <a:sy n="33" d="100"/>
      </p:scale>
      <p:origin x="0" y="100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6"/>
            <a:ext cx="7772400" cy="1470025"/>
          </a:xfrm>
        </p:spPr>
        <p:txBody>
          <a:bodyPr/>
          <a:lstStyle/>
          <a:p>
            <a:r>
              <a:rPr lang="pt-PT" smtClean="0"/>
              <a:t>Clique para editar o estilo</a:t>
            </a:r>
            <a:endParaRPr lang="pt-PT"/>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Faça clique para editar o estilo</a:t>
            </a:r>
            <a:endParaRPr lang="pt-PT"/>
          </a:p>
        </p:txBody>
      </p:sp>
      <p:sp>
        <p:nvSpPr>
          <p:cNvPr id="4" name="Marcador de Posição da Data 3"/>
          <p:cNvSpPr>
            <a:spLocks noGrp="1"/>
          </p:cNvSpPr>
          <p:nvPr>
            <p:ph type="dt" sz="half" idx="10"/>
          </p:nvPr>
        </p:nvSpPr>
        <p:spPr/>
        <p:txBody>
          <a:bodyPr/>
          <a:lstStyle/>
          <a:p>
            <a:fld id="{A9B908E6-C19A-41E6-BCD4-C400F751EBC2}" type="datetimeFigureOut">
              <a:rPr lang="pt-PT" smtClean="0"/>
              <a:t>16-05-2014</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A436F48A-89EF-4D4C-B4FE-897DE6947326}" type="slidenum">
              <a:rPr lang="pt-PT" smtClean="0"/>
              <a:t>‹Nr.›</a:t>
            </a:fld>
            <a:endParaRPr lang="pt-PT"/>
          </a:p>
        </p:txBody>
      </p:sp>
    </p:spTree>
    <p:extLst>
      <p:ext uri="{BB962C8B-B14F-4D97-AF65-F5344CB8AC3E}">
        <p14:creationId xmlns:p14="http://schemas.microsoft.com/office/powerpoint/2010/main" val="3308840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Texto Vertical 2"/>
          <p:cNvSpPr>
            <a:spLocks noGrp="1"/>
          </p:cNvSpPr>
          <p:nvPr>
            <p:ph type="body" orient="vert" idx="1"/>
          </p:nvPr>
        </p:nvSpPr>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A9B908E6-C19A-41E6-BCD4-C400F751EBC2}" type="datetimeFigureOut">
              <a:rPr lang="pt-PT" smtClean="0"/>
              <a:t>16-05-2014</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A436F48A-89EF-4D4C-B4FE-897DE6947326}" type="slidenum">
              <a:rPr lang="pt-PT" smtClean="0"/>
              <a:t>‹Nr.›</a:t>
            </a:fld>
            <a:endParaRPr lang="pt-PT"/>
          </a:p>
        </p:txBody>
      </p:sp>
    </p:spTree>
    <p:extLst>
      <p:ext uri="{BB962C8B-B14F-4D97-AF65-F5344CB8AC3E}">
        <p14:creationId xmlns:p14="http://schemas.microsoft.com/office/powerpoint/2010/main" val="121779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9"/>
            <a:ext cx="2057400" cy="5851525"/>
          </a:xfrm>
        </p:spPr>
        <p:txBody>
          <a:bodyPr vert="eaVert"/>
          <a:lstStyle/>
          <a:p>
            <a:r>
              <a:rPr lang="pt-PT" smtClean="0"/>
              <a:t>Clique para editar o estilo</a:t>
            </a:r>
            <a:endParaRPr lang="pt-PT"/>
          </a:p>
        </p:txBody>
      </p:sp>
      <p:sp>
        <p:nvSpPr>
          <p:cNvPr id="3" name="Marcador de Posição de Texto Vertical 2"/>
          <p:cNvSpPr>
            <a:spLocks noGrp="1"/>
          </p:cNvSpPr>
          <p:nvPr>
            <p:ph type="body" orient="vert" idx="1"/>
          </p:nvPr>
        </p:nvSpPr>
        <p:spPr>
          <a:xfrm>
            <a:off x="457200" y="274639"/>
            <a:ext cx="6019800" cy="5851525"/>
          </a:xfrm>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A9B908E6-C19A-41E6-BCD4-C400F751EBC2}" type="datetimeFigureOut">
              <a:rPr lang="pt-PT" smtClean="0"/>
              <a:t>16-05-2014</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A436F48A-89EF-4D4C-B4FE-897DE6947326}" type="slidenum">
              <a:rPr lang="pt-PT" smtClean="0"/>
              <a:t>‹Nr.›</a:t>
            </a:fld>
            <a:endParaRPr lang="pt-PT"/>
          </a:p>
        </p:txBody>
      </p:sp>
    </p:spTree>
    <p:extLst>
      <p:ext uri="{BB962C8B-B14F-4D97-AF65-F5344CB8AC3E}">
        <p14:creationId xmlns:p14="http://schemas.microsoft.com/office/powerpoint/2010/main" val="2345830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idx="1"/>
          </p:nvPr>
        </p:nvSpPr>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A9B908E6-C19A-41E6-BCD4-C400F751EBC2}" type="datetimeFigureOut">
              <a:rPr lang="pt-PT" smtClean="0"/>
              <a:t>16-05-2014</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A436F48A-89EF-4D4C-B4FE-897DE6947326}" type="slidenum">
              <a:rPr lang="pt-PT" smtClean="0"/>
              <a:t>‹Nr.›</a:t>
            </a:fld>
            <a:endParaRPr lang="pt-PT"/>
          </a:p>
        </p:txBody>
      </p:sp>
    </p:spTree>
    <p:extLst>
      <p:ext uri="{BB962C8B-B14F-4D97-AF65-F5344CB8AC3E}">
        <p14:creationId xmlns:p14="http://schemas.microsoft.com/office/powerpoint/2010/main" val="1875836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1"/>
            <a:ext cx="7772400" cy="1362075"/>
          </a:xfrm>
        </p:spPr>
        <p:txBody>
          <a:bodyPr anchor="t"/>
          <a:lstStyle>
            <a:lvl1pPr algn="l">
              <a:defRPr sz="4000" b="1" cap="all"/>
            </a:lvl1pPr>
          </a:lstStyle>
          <a:p>
            <a:r>
              <a:rPr lang="pt-PT" smtClean="0"/>
              <a:t>Clique para editar o estilo</a:t>
            </a:r>
            <a:endParaRPr lang="pt-PT"/>
          </a:p>
        </p:txBody>
      </p:sp>
      <p:sp>
        <p:nvSpPr>
          <p:cNvPr id="3" name="Marcador de Posição do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smtClean="0"/>
              <a:t>Clique para editar os estilos</a:t>
            </a:r>
          </a:p>
        </p:txBody>
      </p:sp>
      <p:sp>
        <p:nvSpPr>
          <p:cNvPr id="4" name="Marcador de Posição da Data 3"/>
          <p:cNvSpPr>
            <a:spLocks noGrp="1"/>
          </p:cNvSpPr>
          <p:nvPr>
            <p:ph type="dt" sz="half" idx="10"/>
          </p:nvPr>
        </p:nvSpPr>
        <p:spPr/>
        <p:txBody>
          <a:bodyPr/>
          <a:lstStyle/>
          <a:p>
            <a:fld id="{A9B908E6-C19A-41E6-BCD4-C400F751EBC2}" type="datetimeFigureOut">
              <a:rPr lang="pt-PT" smtClean="0"/>
              <a:t>16-05-2014</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A436F48A-89EF-4D4C-B4FE-897DE6947326}" type="slidenum">
              <a:rPr lang="pt-PT" smtClean="0"/>
              <a:t>‹Nr.›</a:t>
            </a:fld>
            <a:endParaRPr lang="pt-PT"/>
          </a:p>
        </p:txBody>
      </p:sp>
    </p:spTree>
    <p:extLst>
      <p:ext uri="{BB962C8B-B14F-4D97-AF65-F5344CB8AC3E}">
        <p14:creationId xmlns:p14="http://schemas.microsoft.com/office/powerpoint/2010/main" val="1673939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e Conteúdo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a Data 4"/>
          <p:cNvSpPr>
            <a:spLocks noGrp="1"/>
          </p:cNvSpPr>
          <p:nvPr>
            <p:ph type="dt" sz="half" idx="10"/>
          </p:nvPr>
        </p:nvSpPr>
        <p:spPr/>
        <p:txBody>
          <a:bodyPr/>
          <a:lstStyle/>
          <a:p>
            <a:fld id="{A9B908E6-C19A-41E6-BCD4-C400F751EBC2}" type="datetimeFigureOut">
              <a:rPr lang="pt-PT" smtClean="0"/>
              <a:t>16-05-2014</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A436F48A-89EF-4D4C-B4FE-897DE6947326}" type="slidenum">
              <a:rPr lang="pt-PT" smtClean="0"/>
              <a:t>‹Nr.›</a:t>
            </a:fld>
            <a:endParaRPr lang="pt-PT"/>
          </a:p>
        </p:txBody>
      </p:sp>
    </p:spTree>
    <p:extLst>
      <p:ext uri="{BB962C8B-B14F-4D97-AF65-F5344CB8AC3E}">
        <p14:creationId xmlns:p14="http://schemas.microsoft.com/office/powerpoint/2010/main" val="1867872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PT" smtClean="0"/>
              <a:t>Clique para editar o estilo</a:t>
            </a:r>
            <a:endParaRPr lang="pt-PT"/>
          </a:p>
        </p:txBody>
      </p:sp>
      <p:sp>
        <p:nvSpPr>
          <p:cNvPr id="3" name="Marcador de Posição do Texto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4" name="Marcador de Posição de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o Texto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6" name="Marcador de Posição de Conteúdo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7" name="Marcador de Posição da Data 6"/>
          <p:cNvSpPr>
            <a:spLocks noGrp="1"/>
          </p:cNvSpPr>
          <p:nvPr>
            <p:ph type="dt" sz="half" idx="10"/>
          </p:nvPr>
        </p:nvSpPr>
        <p:spPr/>
        <p:txBody>
          <a:bodyPr/>
          <a:lstStyle/>
          <a:p>
            <a:fld id="{A9B908E6-C19A-41E6-BCD4-C400F751EBC2}" type="datetimeFigureOut">
              <a:rPr lang="pt-PT" smtClean="0"/>
              <a:t>16-05-2014</a:t>
            </a:fld>
            <a:endParaRPr lang="pt-PT"/>
          </a:p>
        </p:txBody>
      </p:sp>
      <p:sp>
        <p:nvSpPr>
          <p:cNvPr id="8" name="Marcador de Posição do Rodapé 7"/>
          <p:cNvSpPr>
            <a:spLocks noGrp="1"/>
          </p:cNvSpPr>
          <p:nvPr>
            <p:ph type="ftr" sz="quarter" idx="11"/>
          </p:nvPr>
        </p:nvSpPr>
        <p:spPr/>
        <p:txBody>
          <a:bodyPr/>
          <a:lstStyle/>
          <a:p>
            <a:endParaRPr lang="pt-PT"/>
          </a:p>
        </p:txBody>
      </p:sp>
      <p:sp>
        <p:nvSpPr>
          <p:cNvPr id="9" name="Marcador de Posição do Número do Diapositivo 8"/>
          <p:cNvSpPr>
            <a:spLocks noGrp="1"/>
          </p:cNvSpPr>
          <p:nvPr>
            <p:ph type="sldNum" sz="quarter" idx="12"/>
          </p:nvPr>
        </p:nvSpPr>
        <p:spPr/>
        <p:txBody>
          <a:bodyPr/>
          <a:lstStyle/>
          <a:p>
            <a:fld id="{A436F48A-89EF-4D4C-B4FE-897DE6947326}" type="slidenum">
              <a:rPr lang="pt-PT" smtClean="0"/>
              <a:t>‹Nr.›</a:t>
            </a:fld>
            <a:endParaRPr lang="pt-PT"/>
          </a:p>
        </p:txBody>
      </p:sp>
    </p:spTree>
    <p:extLst>
      <p:ext uri="{BB962C8B-B14F-4D97-AF65-F5344CB8AC3E}">
        <p14:creationId xmlns:p14="http://schemas.microsoft.com/office/powerpoint/2010/main" val="1755751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a Data 2"/>
          <p:cNvSpPr>
            <a:spLocks noGrp="1"/>
          </p:cNvSpPr>
          <p:nvPr>
            <p:ph type="dt" sz="half" idx="10"/>
          </p:nvPr>
        </p:nvSpPr>
        <p:spPr/>
        <p:txBody>
          <a:bodyPr/>
          <a:lstStyle/>
          <a:p>
            <a:fld id="{A9B908E6-C19A-41E6-BCD4-C400F751EBC2}" type="datetimeFigureOut">
              <a:rPr lang="pt-PT" smtClean="0"/>
              <a:t>16-05-2014</a:t>
            </a:fld>
            <a:endParaRPr lang="pt-PT"/>
          </a:p>
        </p:txBody>
      </p:sp>
      <p:sp>
        <p:nvSpPr>
          <p:cNvPr id="4" name="Marcador de Posição do Rodapé 3"/>
          <p:cNvSpPr>
            <a:spLocks noGrp="1"/>
          </p:cNvSpPr>
          <p:nvPr>
            <p:ph type="ftr" sz="quarter" idx="11"/>
          </p:nvPr>
        </p:nvSpPr>
        <p:spPr/>
        <p:txBody>
          <a:bodyPr/>
          <a:lstStyle/>
          <a:p>
            <a:endParaRPr lang="pt-PT"/>
          </a:p>
        </p:txBody>
      </p:sp>
      <p:sp>
        <p:nvSpPr>
          <p:cNvPr id="5" name="Marcador de Posição do Número do Diapositivo 4"/>
          <p:cNvSpPr>
            <a:spLocks noGrp="1"/>
          </p:cNvSpPr>
          <p:nvPr>
            <p:ph type="sldNum" sz="quarter" idx="12"/>
          </p:nvPr>
        </p:nvSpPr>
        <p:spPr/>
        <p:txBody>
          <a:bodyPr/>
          <a:lstStyle/>
          <a:p>
            <a:fld id="{A436F48A-89EF-4D4C-B4FE-897DE6947326}" type="slidenum">
              <a:rPr lang="pt-PT" smtClean="0"/>
              <a:t>‹Nr.›</a:t>
            </a:fld>
            <a:endParaRPr lang="pt-PT"/>
          </a:p>
        </p:txBody>
      </p:sp>
    </p:spTree>
    <p:extLst>
      <p:ext uri="{BB962C8B-B14F-4D97-AF65-F5344CB8AC3E}">
        <p14:creationId xmlns:p14="http://schemas.microsoft.com/office/powerpoint/2010/main" val="1943982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A9B908E6-C19A-41E6-BCD4-C400F751EBC2}" type="datetimeFigureOut">
              <a:rPr lang="pt-PT" smtClean="0"/>
              <a:t>16-05-2014</a:t>
            </a:fld>
            <a:endParaRPr lang="pt-PT"/>
          </a:p>
        </p:txBody>
      </p:sp>
      <p:sp>
        <p:nvSpPr>
          <p:cNvPr id="3" name="Marcador de Posição do Rodapé 2"/>
          <p:cNvSpPr>
            <a:spLocks noGrp="1"/>
          </p:cNvSpPr>
          <p:nvPr>
            <p:ph type="ftr" sz="quarter" idx="11"/>
          </p:nvPr>
        </p:nvSpPr>
        <p:spPr/>
        <p:txBody>
          <a:bodyPr/>
          <a:lstStyle/>
          <a:p>
            <a:endParaRPr lang="pt-PT"/>
          </a:p>
        </p:txBody>
      </p:sp>
      <p:sp>
        <p:nvSpPr>
          <p:cNvPr id="4" name="Marcador de Posição do Número do Diapositivo 3"/>
          <p:cNvSpPr>
            <a:spLocks noGrp="1"/>
          </p:cNvSpPr>
          <p:nvPr>
            <p:ph type="sldNum" sz="quarter" idx="12"/>
          </p:nvPr>
        </p:nvSpPr>
        <p:spPr/>
        <p:txBody>
          <a:bodyPr/>
          <a:lstStyle/>
          <a:p>
            <a:fld id="{A436F48A-89EF-4D4C-B4FE-897DE6947326}" type="slidenum">
              <a:rPr lang="pt-PT" smtClean="0"/>
              <a:t>‹Nr.›</a:t>
            </a:fld>
            <a:endParaRPr lang="pt-PT"/>
          </a:p>
        </p:txBody>
      </p:sp>
    </p:spTree>
    <p:extLst>
      <p:ext uri="{BB962C8B-B14F-4D97-AF65-F5344CB8AC3E}">
        <p14:creationId xmlns:p14="http://schemas.microsoft.com/office/powerpoint/2010/main" val="3457352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2" y="273049"/>
            <a:ext cx="3008313" cy="1162051"/>
          </a:xfrm>
        </p:spPr>
        <p:txBody>
          <a:bodyPr anchor="b"/>
          <a:lstStyle>
            <a:lvl1pPr algn="l">
              <a:defRPr sz="2000" b="1"/>
            </a:lvl1pPr>
          </a:lstStyle>
          <a:p>
            <a:r>
              <a:rPr lang="pt-PT" smtClean="0"/>
              <a:t>Clique para editar o estilo</a:t>
            </a:r>
            <a:endParaRPr lang="pt-PT"/>
          </a:p>
        </p:txBody>
      </p:sp>
      <p:sp>
        <p:nvSpPr>
          <p:cNvPr id="3" name="Marcador de Posição de Conteúd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o Texto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Clique para editar os estilos</a:t>
            </a:r>
          </a:p>
        </p:txBody>
      </p:sp>
      <p:sp>
        <p:nvSpPr>
          <p:cNvPr id="5" name="Marcador de Posição da Data 4"/>
          <p:cNvSpPr>
            <a:spLocks noGrp="1"/>
          </p:cNvSpPr>
          <p:nvPr>
            <p:ph type="dt" sz="half" idx="10"/>
          </p:nvPr>
        </p:nvSpPr>
        <p:spPr/>
        <p:txBody>
          <a:bodyPr/>
          <a:lstStyle/>
          <a:p>
            <a:fld id="{A9B908E6-C19A-41E6-BCD4-C400F751EBC2}" type="datetimeFigureOut">
              <a:rPr lang="pt-PT" smtClean="0"/>
              <a:t>16-05-2014</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A436F48A-89EF-4D4C-B4FE-897DE6947326}" type="slidenum">
              <a:rPr lang="pt-PT" smtClean="0"/>
              <a:t>‹Nr.›</a:t>
            </a:fld>
            <a:endParaRPr lang="pt-PT"/>
          </a:p>
        </p:txBody>
      </p:sp>
    </p:spTree>
    <p:extLst>
      <p:ext uri="{BB962C8B-B14F-4D97-AF65-F5344CB8AC3E}">
        <p14:creationId xmlns:p14="http://schemas.microsoft.com/office/powerpoint/2010/main" val="2553901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9"/>
          </a:xfrm>
        </p:spPr>
        <p:txBody>
          <a:bodyPr anchor="b"/>
          <a:lstStyle>
            <a:lvl1pPr algn="l">
              <a:defRPr sz="2000" b="1"/>
            </a:lvl1pPr>
          </a:lstStyle>
          <a:p>
            <a:r>
              <a:rPr lang="pt-PT" smtClean="0"/>
              <a:t>Clique para editar o estilo</a:t>
            </a:r>
            <a:endParaRPr lang="pt-PT"/>
          </a:p>
        </p:txBody>
      </p:sp>
      <p:sp>
        <p:nvSpPr>
          <p:cNvPr id="3" name="Marcador de Posição d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Clique para editar os estilos</a:t>
            </a:r>
          </a:p>
        </p:txBody>
      </p:sp>
      <p:sp>
        <p:nvSpPr>
          <p:cNvPr id="5" name="Marcador de Posição da Data 4"/>
          <p:cNvSpPr>
            <a:spLocks noGrp="1"/>
          </p:cNvSpPr>
          <p:nvPr>
            <p:ph type="dt" sz="half" idx="10"/>
          </p:nvPr>
        </p:nvSpPr>
        <p:spPr/>
        <p:txBody>
          <a:bodyPr/>
          <a:lstStyle/>
          <a:p>
            <a:fld id="{A9B908E6-C19A-41E6-BCD4-C400F751EBC2}" type="datetimeFigureOut">
              <a:rPr lang="pt-PT" smtClean="0"/>
              <a:t>16-05-2014</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A436F48A-89EF-4D4C-B4FE-897DE6947326}" type="slidenum">
              <a:rPr lang="pt-PT" smtClean="0"/>
              <a:t>‹Nr.›</a:t>
            </a:fld>
            <a:endParaRPr lang="pt-PT"/>
          </a:p>
        </p:txBody>
      </p:sp>
    </p:spTree>
    <p:extLst>
      <p:ext uri="{BB962C8B-B14F-4D97-AF65-F5344CB8AC3E}">
        <p14:creationId xmlns:p14="http://schemas.microsoft.com/office/powerpoint/2010/main" val="3757442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pt-PT" smtClean="0"/>
              <a:t>Clique para editar o estilo</a:t>
            </a:r>
            <a:endParaRPr lang="pt-PT"/>
          </a:p>
        </p:txBody>
      </p:sp>
      <p:sp>
        <p:nvSpPr>
          <p:cNvPr id="3" name="Marcador de Posição do Texto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B908E6-C19A-41E6-BCD4-C400F751EBC2}" type="datetimeFigureOut">
              <a:rPr lang="pt-PT" smtClean="0"/>
              <a:t>16-05-2014</a:t>
            </a:fld>
            <a:endParaRPr lang="pt-PT"/>
          </a:p>
        </p:txBody>
      </p:sp>
      <p:sp>
        <p:nvSpPr>
          <p:cNvPr id="5" name="Marcador de Posição do Rodapé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36F48A-89EF-4D4C-B4FE-897DE6947326}" type="slidenum">
              <a:rPr lang="pt-PT" smtClean="0"/>
              <a:t>‹Nr.›</a:t>
            </a:fld>
            <a:endParaRPr lang="pt-PT"/>
          </a:p>
        </p:txBody>
      </p:sp>
    </p:spTree>
    <p:extLst>
      <p:ext uri="{BB962C8B-B14F-4D97-AF65-F5344CB8AC3E}">
        <p14:creationId xmlns:p14="http://schemas.microsoft.com/office/powerpoint/2010/main" val="38525965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51.jpg"/></Relationships>
</file>

<file path=ppt/slides/_rels/slide4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360portugal.com/Distritos.QTVR/Porto.VR/vilas.cidades/Porto/a5_lello.html" TargetMode="External"/><Relationship Id="rId2" Type="http://schemas.openxmlformats.org/officeDocument/2006/relationships/image" Target="../media/image62.jp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hyperlink" Target="http://www.cafemajestic.com/en/Majestic-Cafe/Photos-Videos/Virtual-Visit.aspx" TargetMode="Externa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revistamilitar.pt/artigo.php?art_id=642" TargetMode="External"/><Relationship Id="rId7" Type="http://schemas.openxmlformats.org/officeDocument/2006/relationships/hyperlink" Target="http://www.guerracolonial.org/specific/guerra_colonial/uploaded/graficos/estatiscas/mortos.swf" TargetMode="External"/><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hyperlink" Target="http://www.veteranshour.com/vietnam_war_statistics.htm" TargetMode="External"/><Relationship Id="rId5" Type="http://schemas.openxmlformats.org/officeDocument/2006/relationships/hyperlink" Target="http://www2.iict.pt/?idc=102&amp;idi=15621" TargetMode="External"/><Relationship Id="rId4" Type="http://schemas.openxmlformats.org/officeDocument/2006/relationships/hyperlink" Target="http://www.americanwarlibrary.com/vietnam/vwatl.htm"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jpg"/></Relationships>
</file>

<file path=ppt/slides/_rels/slide6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2.xml"/><Relationship Id="rId5" Type="http://schemas.openxmlformats.org/officeDocument/2006/relationships/image" Target="../media/image85.jpg"/><Relationship Id="rId4" Type="http://schemas.openxmlformats.org/officeDocument/2006/relationships/image" Target="../media/image8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gif"/><Relationship Id="rId1" Type="http://schemas.openxmlformats.org/officeDocument/2006/relationships/slideLayout" Target="../slideLayouts/slideLayout2.xml"/><Relationship Id="rId5" Type="http://schemas.openxmlformats.org/officeDocument/2006/relationships/image" Target="../media/image89.jpg"/><Relationship Id="rId4" Type="http://schemas.openxmlformats.org/officeDocument/2006/relationships/image" Target="../media/image88.jpg"/></Relationships>
</file>

<file path=ppt/slides/_rels/slide71.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2.xml"/><Relationship Id="rId5" Type="http://schemas.openxmlformats.org/officeDocument/2006/relationships/image" Target="../media/image97.JPG"/><Relationship Id="rId4" Type="http://schemas.openxmlformats.org/officeDocument/2006/relationships/image" Target="../media/image96.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hyperlink" Target="http://www.youtube.com/watch?v=mQoAE1emWDE" TargetMode="External"/><Relationship Id="rId3" Type="http://schemas.openxmlformats.org/officeDocument/2006/relationships/hyperlink" Target="http://www.youtube.com/watch?v=j5tFXbhEm1I" TargetMode="External"/><Relationship Id="rId7" Type="http://schemas.openxmlformats.org/officeDocument/2006/relationships/hyperlink" Target="http://www.youtube.com/watch?v=hcOTxkFRWrI" TargetMode="External"/><Relationship Id="rId2" Type="http://schemas.openxmlformats.org/officeDocument/2006/relationships/hyperlink" Target="http://vimeo.com/33294024" TargetMode="External"/><Relationship Id="rId1" Type="http://schemas.openxmlformats.org/officeDocument/2006/relationships/slideLayout" Target="../slideLayouts/slideLayout2.xml"/><Relationship Id="rId6" Type="http://schemas.openxmlformats.org/officeDocument/2006/relationships/hyperlink" Target="http://www.youtube.com/watch?v=qt-T6Zbry98" TargetMode="External"/><Relationship Id="rId5" Type="http://schemas.openxmlformats.org/officeDocument/2006/relationships/hyperlink" Target="http://www.youtube.com/watch?v=5tLMZ0WTxvc" TargetMode="External"/><Relationship Id="rId4" Type="http://schemas.openxmlformats.org/officeDocument/2006/relationships/hyperlink" Target="http://vimeo.com/17375004" TargetMode="External"/><Relationship Id="rId9" Type="http://schemas.openxmlformats.org/officeDocument/2006/relationships/hyperlink" Target="http://www.visitportugal.com/en/sobre-portugal/videos"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268761"/>
            <a:ext cx="7772400" cy="1728192"/>
          </a:xfrm>
        </p:spPr>
        <p:txBody>
          <a:bodyPr>
            <a:normAutofit fontScale="90000"/>
          </a:bodyPr>
          <a:lstStyle/>
          <a:p>
            <a:r>
              <a:rPr lang="pt-PT" dirty="0"/>
              <a:t/>
            </a:r>
            <a:br>
              <a:rPr lang="pt-PT" dirty="0"/>
            </a:br>
            <a:r>
              <a:rPr lang="en-US" dirty="0"/>
              <a:t> </a:t>
            </a:r>
            <a:r>
              <a:rPr lang="en-US" b="1" dirty="0" smtClean="0"/>
              <a:t>History of Portugal</a:t>
            </a:r>
            <a:br>
              <a:rPr lang="en-US" b="1" dirty="0" smtClean="0"/>
            </a:br>
            <a:r>
              <a:rPr lang="en-US" sz="3100" dirty="0" smtClean="0"/>
              <a:t>“A short summary”</a:t>
            </a:r>
            <a:endParaRPr lang="pt-PT" sz="3100" dirty="0"/>
          </a:p>
        </p:txBody>
      </p:sp>
      <p:sp>
        <p:nvSpPr>
          <p:cNvPr id="3" name="Subtítulo 2"/>
          <p:cNvSpPr>
            <a:spLocks noGrp="1"/>
          </p:cNvSpPr>
          <p:nvPr>
            <p:ph type="subTitle" idx="1"/>
          </p:nvPr>
        </p:nvSpPr>
        <p:spPr>
          <a:xfrm>
            <a:off x="467544" y="3886200"/>
            <a:ext cx="8208912" cy="1752600"/>
          </a:xfrm>
        </p:spPr>
        <p:txBody>
          <a:bodyPr>
            <a:normAutofit/>
          </a:bodyPr>
          <a:lstStyle/>
          <a:p>
            <a:r>
              <a:rPr lang="pt-PT" sz="1400" dirty="0" err="1" smtClean="0">
                <a:solidFill>
                  <a:schemeClr val="bg1">
                    <a:lumMod val="50000"/>
                  </a:schemeClr>
                </a:solidFill>
              </a:rPr>
              <a:t>Edited</a:t>
            </a:r>
            <a:r>
              <a:rPr lang="pt-PT" sz="1400" dirty="0" smtClean="0">
                <a:solidFill>
                  <a:schemeClr val="bg1">
                    <a:lumMod val="50000"/>
                  </a:schemeClr>
                </a:solidFill>
              </a:rPr>
              <a:t> </a:t>
            </a:r>
            <a:r>
              <a:rPr lang="pt-PT" sz="1400" dirty="0" err="1" smtClean="0">
                <a:solidFill>
                  <a:schemeClr val="bg1">
                    <a:lumMod val="50000"/>
                  </a:schemeClr>
                </a:solidFill>
              </a:rPr>
              <a:t>by</a:t>
            </a:r>
            <a:endParaRPr lang="pt-PT" sz="1400" dirty="0" smtClean="0">
              <a:solidFill>
                <a:schemeClr val="bg1">
                  <a:lumMod val="50000"/>
                </a:schemeClr>
              </a:solidFill>
            </a:endParaRPr>
          </a:p>
          <a:p>
            <a:r>
              <a:rPr lang="pt-PT" sz="2400" dirty="0" smtClean="0">
                <a:solidFill>
                  <a:schemeClr val="bg1">
                    <a:lumMod val="50000"/>
                  </a:schemeClr>
                </a:solidFill>
              </a:rPr>
              <a:t>Paulo Macedo</a:t>
            </a:r>
          </a:p>
          <a:p>
            <a:r>
              <a:rPr lang="pt-PT" sz="1800" dirty="0" err="1" smtClean="0">
                <a:solidFill>
                  <a:schemeClr val="bg1">
                    <a:lumMod val="50000"/>
                  </a:schemeClr>
                </a:solidFill>
              </a:rPr>
              <a:t>May</a:t>
            </a:r>
            <a:r>
              <a:rPr lang="pt-PT" sz="1800" dirty="0" smtClean="0">
                <a:solidFill>
                  <a:schemeClr val="bg1">
                    <a:lumMod val="50000"/>
                  </a:schemeClr>
                </a:solidFill>
              </a:rPr>
              <a:t> 9, 2014</a:t>
            </a:r>
            <a:endParaRPr lang="pt-PT" sz="1800" dirty="0">
              <a:solidFill>
                <a:schemeClr val="bg1">
                  <a:lumMod val="50000"/>
                </a:schemeClr>
              </a:solidFill>
            </a:endParaRPr>
          </a:p>
        </p:txBody>
      </p:sp>
      <p:sp>
        <p:nvSpPr>
          <p:cNvPr id="4" name="Subtítulo 2"/>
          <p:cNvSpPr txBox="1">
            <a:spLocks/>
          </p:cNvSpPr>
          <p:nvPr/>
        </p:nvSpPr>
        <p:spPr>
          <a:xfrm>
            <a:off x="596752" y="188640"/>
            <a:ext cx="8208912" cy="876300"/>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pt-PT" sz="2400" dirty="0" err="1" smtClean="0">
                <a:solidFill>
                  <a:schemeClr val="bg1">
                    <a:lumMod val="50000"/>
                  </a:schemeClr>
                </a:solidFill>
              </a:rPr>
              <a:t>Spectra-Physics</a:t>
            </a:r>
            <a:r>
              <a:rPr lang="pt-PT" sz="2400" dirty="0" smtClean="0">
                <a:solidFill>
                  <a:schemeClr val="bg1">
                    <a:lumMod val="50000"/>
                  </a:schemeClr>
                </a:solidFill>
              </a:rPr>
              <a:t> </a:t>
            </a:r>
            <a:r>
              <a:rPr lang="en-US" sz="2400" dirty="0" smtClean="0">
                <a:solidFill>
                  <a:schemeClr val="bg1">
                    <a:lumMod val="50000"/>
                  </a:schemeClr>
                </a:solidFill>
              </a:rPr>
              <a:t>International Sales Meeting</a:t>
            </a:r>
            <a:r>
              <a:rPr lang="pt-PT" sz="2400" dirty="0" smtClean="0">
                <a:solidFill>
                  <a:schemeClr val="bg1">
                    <a:lumMod val="50000"/>
                  </a:schemeClr>
                </a:solidFill>
              </a:rPr>
              <a:t>,</a:t>
            </a:r>
          </a:p>
          <a:p>
            <a:pPr algn="r"/>
            <a:r>
              <a:rPr lang="pt-PT" sz="2400" dirty="0" smtClean="0">
                <a:solidFill>
                  <a:schemeClr val="bg1">
                    <a:lumMod val="50000"/>
                  </a:schemeClr>
                </a:solidFill>
              </a:rPr>
              <a:t>Estoril, Portugal</a:t>
            </a:r>
          </a:p>
        </p:txBody>
      </p:sp>
    </p:spTree>
    <p:extLst>
      <p:ext uri="{BB962C8B-B14F-4D97-AF65-F5344CB8AC3E}">
        <p14:creationId xmlns:p14="http://schemas.microsoft.com/office/powerpoint/2010/main" val="14522645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PT" dirty="0" err="1" smtClean="0"/>
              <a:t>Under</a:t>
            </a:r>
            <a:r>
              <a:rPr lang="pt-PT" dirty="0" smtClean="0"/>
              <a:t> </a:t>
            </a:r>
            <a:r>
              <a:rPr lang="pt-PT" dirty="0" err="1" smtClean="0"/>
              <a:t>the</a:t>
            </a:r>
            <a:r>
              <a:rPr lang="pt-PT" dirty="0" smtClean="0"/>
              <a:t> </a:t>
            </a:r>
            <a:r>
              <a:rPr lang="pt-PT" dirty="0" err="1" smtClean="0"/>
              <a:t>Roman</a:t>
            </a:r>
            <a:r>
              <a:rPr lang="pt-PT" dirty="0" smtClean="0"/>
              <a:t> rule </a:t>
            </a:r>
            <a:r>
              <a:rPr lang="pt-PT" dirty="0" err="1" smtClean="0"/>
              <a:t>of</a:t>
            </a:r>
            <a:r>
              <a:rPr lang="pt-PT" dirty="0" smtClean="0"/>
              <a:t> </a:t>
            </a:r>
            <a:r>
              <a:rPr lang="pt-PT" dirty="0" err="1" smtClean="0"/>
              <a:t>Hispania</a:t>
            </a:r>
            <a:r>
              <a:rPr lang="pt-PT" dirty="0" smtClean="0"/>
              <a:t>, </a:t>
            </a:r>
            <a:r>
              <a:rPr lang="pt-PT" dirty="0" err="1" smtClean="0"/>
              <a:t>not</a:t>
            </a:r>
            <a:r>
              <a:rPr lang="pt-PT" dirty="0" smtClean="0"/>
              <a:t> </a:t>
            </a:r>
            <a:r>
              <a:rPr lang="pt-PT" dirty="0" err="1" smtClean="0"/>
              <a:t>all</a:t>
            </a:r>
            <a:r>
              <a:rPr lang="pt-PT" dirty="0" smtClean="0"/>
              <a:t> </a:t>
            </a:r>
            <a:r>
              <a:rPr lang="pt-PT" dirty="0" err="1" smtClean="0"/>
              <a:t>was</a:t>
            </a:r>
            <a:r>
              <a:rPr lang="pt-PT" dirty="0" smtClean="0"/>
              <a:t> </a:t>
            </a:r>
            <a:r>
              <a:rPr lang="pt-PT" dirty="0" err="1" smtClean="0"/>
              <a:t>war</a:t>
            </a:r>
            <a:r>
              <a:rPr lang="pt-PT" dirty="0" smtClean="0"/>
              <a:t>, </a:t>
            </a:r>
            <a:r>
              <a:rPr lang="pt-PT" dirty="0" err="1" smtClean="0"/>
              <a:t>death</a:t>
            </a:r>
            <a:r>
              <a:rPr lang="pt-PT" dirty="0" smtClean="0"/>
              <a:t> </a:t>
            </a:r>
            <a:r>
              <a:rPr lang="pt-PT" dirty="0" err="1" smtClean="0"/>
              <a:t>and</a:t>
            </a:r>
            <a:r>
              <a:rPr lang="pt-PT" dirty="0" smtClean="0"/>
              <a:t> </a:t>
            </a:r>
            <a:r>
              <a:rPr lang="pt-PT" dirty="0" err="1" smtClean="0"/>
              <a:t>destruction</a:t>
            </a:r>
            <a:r>
              <a:rPr lang="pt-PT" dirty="0" smtClean="0"/>
              <a:t>…</a:t>
            </a:r>
            <a:endParaRPr lang="pt-PT" dirty="0"/>
          </a:p>
        </p:txBody>
      </p:sp>
      <p:pic>
        <p:nvPicPr>
          <p:cNvPr id="4" name="Marcador de Posição de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1412776"/>
            <a:ext cx="3590528" cy="2692896"/>
          </a:xfr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99" y="4157699"/>
            <a:ext cx="3600401" cy="2700302"/>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1677" y="1412776"/>
            <a:ext cx="3552395" cy="2664296"/>
          </a:xfrm>
          <a:prstGeom prst="rect">
            <a:avLst/>
          </a:prstGeom>
        </p:spPr>
      </p:pic>
      <p:pic>
        <p:nvPicPr>
          <p:cNvPr id="7" name="Image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1677" y="4149204"/>
            <a:ext cx="3552395" cy="2736180"/>
          </a:xfrm>
          <a:prstGeom prst="rect">
            <a:avLst/>
          </a:prstGeom>
        </p:spPr>
      </p:pic>
    </p:spTree>
    <p:extLst>
      <p:ext uri="{BB962C8B-B14F-4D97-AF65-F5344CB8AC3E}">
        <p14:creationId xmlns:p14="http://schemas.microsoft.com/office/powerpoint/2010/main" val="159518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9512" y="116632"/>
            <a:ext cx="8784976" cy="796951"/>
          </a:xfrm>
        </p:spPr>
        <p:txBody>
          <a:bodyPr>
            <a:normAutofit/>
          </a:bodyPr>
          <a:lstStyle/>
          <a:p>
            <a:r>
              <a:rPr lang="pt-PT" b="1" u="sng" spc="600" dirty="0" err="1" smtClean="0"/>
              <a:t>Quiz</a:t>
            </a:r>
            <a:r>
              <a:rPr lang="pt-PT" b="1" u="sng" spc="600" dirty="0" smtClean="0"/>
              <a:t> time</a:t>
            </a:r>
            <a:endParaRPr lang="pt-PT" dirty="0"/>
          </a:p>
        </p:txBody>
      </p:sp>
      <p:sp>
        <p:nvSpPr>
          <p:cNvPr id="3" name="Marcador de Posição de Conteúdo 2"/>
          <p:cNvSpPr>
            <a:spLocks noGrp="1"/>
          </p:cNvSpPr>
          <p:nvPr>
            <p:ph idx="1"/>
          </p:nvPr>
        </p:nvSpPr>
        <p:spPr>
          <a:xfrm>
            <a:off x="323528" y="2276872"/>
            <a:ext cx="8363272" cy="3849292"/>
          </a:xfrm>
        </p:spPr>
        <p:txBody>
          <a:bodyPr>
            <a:normAutofit fontScale="92500" lnSpcReduction="20000"/>
          </a:bodyPr>
          <a:lstStyle/>
          <a:p>
            <a:r>
              <a:rPr lang="en-US" dirty="0" smtClean="0"/>
              <a:t>“There </a:t>
            </a:r>
            <a:r>
              <a:rPr lang="en-US" dirty="0"/>
              <a:t>is, in the westernmost part of Iberia, a very strange people: they do not govern themselves nor do they allow themselves to be </a:t>
            </a:r>
            <a:r>
              <a:rPr lang="en-US" dirty="0" smtClean="0"/>
              <a:t>governed”</a:t>
            </a:r>
          </a:p>
          <a:p>
            <a:endParaRPr lang="en-US" dirty="0"/>
          </a:p>
          <a:p>
            <a:r>
              <a:rPr lang="en-US" dirty="0" smtClean="0"/>
              <a:t>This somewhat legendary phrase (or variations thereof) has been credited to at least 2 Roman leaders, </a:t>
            </a:r>
            <a:r>
              <a:rPr lang="en-US" dirty="0" err="1" smtClean="0"/>
              <a:t>Servius</a:t>
            </a:r>
            <a:r>
              <a:rPr lang="en-US" dirty="0" smtClean="0"/>
              <a:t> Galba and Caius Julius Caesar, the “strange people” being, of course, the </a:t>
            </a:r>
            <a:r>
              <a:rPr lang="en-US" dirty="0" err="1" smtClean="0"/>
              <a:t>Lusitanians</a:t>
            </a:r>
            <a:r>
              <a:rPr lang="en-US" dirty="0"/>
              <a:t> </a:t>
            </a:r>
            <a:r>
              <a:rPr lang="en-US" dirty="0" smtClean="0"/>
              <a:t>(Portuguese)</a:t>
            </a:r>
            <a:endParaRPr lang="pt-PT" dirty="0"/>
          </a:p>
        </p:txBody>
      </p:sp>
      <p:sp>
        <p:nvSpPr>
          <p:cNvPr id="4" name="Título 1"/>
          <p:cNvSpPr txBox="1">
            <a:spLocks/>
          </p:cNvSpPr>
          <p:nvPr/>
        </p:nvSpPr>
        <p:spPr>
          <a:xfrm>
            <a:off x="58685" y="1052736"/>
            <a:ext cx="8784976" cy="940967"/>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PT" dirty="0" smtClean="0"/>
              <a:t>- Guess </a:t>
            </a:r>
            <a:r>
              <a:rPr lang="pt-PT" dirty="0" err="1" smtClean="0"/>
              <a:t>which</a:t>
            </a:r>
            <a:r>
              <a:rPr lang="pt-PT" dirty="0" smtClean="0"/>
              <a:t> </a:t>
            </a:r>
            <a:r>
              <a:rPr lang="pt-PT" dirty="0" err="1" smtClean="0"/>
              <a:t>people</a:t>
            </a:r>
            <a:r>
              <a:rPr lang="pt-PT" dirty="0" smtClean="0"/>
              <a:t> </a:t>
            </a:r>
            <a:r>
              <a:rPr lang="pt-PT" dirty="0" err="1" smtClean="0"/>
              <a:t>identifies</a:t>
            </a:r>
            <a:r>
              <a:rPr lang="pt-PT" dirty="0" smtClean="0"/>
              <a:t/>
            </a:r>
            <a:br>
              <a:rPr lang="pt-PT" dirty="0" smtClean="0"/>
            </a:br>
            <a:r>
              <a:rPr lang="pt-PT" dirty="0" err="1" smtClean="0"/>
              <a:t>itself</a:t>
            </a:r>
            <a:r>
              <a:rPr lang="pt-PT" dirty="0" smtClean="0"/>
              <a:t> </a:t>
            </a:r>
            <a:r>
              <a:rPr lang="pt-PT" dirty="0" err="1" smtClean="0"/>
              <a:t>with</a:t>
            </a:r>
            <a:r>
              <a:rPr lang="pt-PT" dirty="0" smtClean="0"/>
              <a:t> </a:t>
            </a:r>
            <a:r>
              <a:rPr lang="pt-PT" dirty="0" err="1" smtClean="0"/>
              <a:t>the</a:t>
            </a:r>
            <a:r>
              <a:rPr lang="pt-PT" dirty="0" smtClean="0"/>
              <a:t> </a:t>
            </a:r>
            <a:r>
              <a:rPr lang="pt-PT" dirty="0" err="1" smtClean="0"/>
              <a:t>following</a:t>
            </a:r>
            <a:r>
              <a:rPr lang="pt-PT" dirty="0" smtClean="0"/>
              <a:t> </a:t>
            </a:r>
            <a:r>
              <a:rPr lang="pt-PT" dirty="0" err="1" smtClean="0"/>
              <a:t>definition</a:t>
            </a:r>
            <a:r>
              <a:rPr lang="pt-PT" dirty="0" smtClean="0"/>
              <a:t>:</a:t>
            </a:r>
            <a:endParaRPr lang="pt-PT" dirty="0"/>
          </a:p>
        </p:txBody>
      </p:sp>
    </p:spTree>
    <p:extLst>
      <p:ext uri="{BB962C8B-B14F-4D97-AF65-F5344CB8AC3E}">
        <p14:creationId xmlns:p14="http://schemas.microsoft.com/office/powerpoint/2010/main" val="210141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b="1" dirty="0" err="1" smtClean="0"/>
              <a:t>Germanic</a:t>
            </a:r>
            <a:r>
              <a:rPr lang="pt-PT" b="1" dirty="0" smtClean="0"/>
              <a:t> </a:t>
            </a:r>
            <a:r>
              <a:rPr lang="pt-PT" b="1" dirty="0" err="1" smtClean="0"/>
              <a:t>Barbarians</a:t>
            </a:r>
            <a:endParaRPr lang="pt-PT" b="1" dirty="0"/>
          </a:p>
        </p:txBody>
      </p:sp>
      <p:sp>
        <p:nvSpPr>
          <p:cNvPr id="3" name="Marcador de Posição de Conteúdo 2"/>
          <p:cNvSpPr>
            <a:spLocks noGrp="1"/>
          </p:cNvSpPr>
          <p:nvPr>
            <p:ph idx="1"/>
          </p:nvPr>
        </p:nvSpPr>
        <p:spPr>
          <a:xfrm>
            <a:off x="457200" y="1412777"/>
            <a:ext cx="8229600" cy="4713388"/>
          </a:xfrm>
        </p:spPr>
        <p:txBody>
          <a:bodyPr/>
          <a:lstStyle/>
          <a:p>
            <a:r>
              <a:rPr lang="pt-PT" dirty="0" err="1" smtClean="0"/>
              <a:t>Kingdom</a:t>
            </a:r>
            <a:r>
              <a:rPr lang="pt-PT" dirty="0" smtClean="0"/>
              <a:t> </a:t>
            </a:r>
            <a:r>
              <a:rPr lang="pt-PT" dirty="0" err="1" smtClean="0"/>
              <a:t>of</a:t>
            </a:r>
            <a:r>
              <a:rPr lang="pt-PT" dirty="0" smtClean="0"/>
              <a:t> </a:t>
            </a:r>
            <a:r>
              <a:rPr lang="pt-PT" dirty="0" err="1" smtClean="0"/>
              <a:t>the</a:t>
            </a:r>
            <a:r>
              <a:rPr lang="pt-PT" dirty="0" smtClean="0"/>
              <a:t> </a:t>
            </a:r>
            <a:r>
              <a:rPr lang="pt-PT" dirty="0" err="1" smtClean="0"/>
              <a:t>Suevi</a:t>
            </a:r>
            <a:r>
              <a:rPr lang="pt-PT" dirty="0" smtClean="0"/>
              <a:t>, </a:t>
            </a:r>
            <a:r>
              <a:rPr lang="pt-PT" dirty="0" err="1" smtClean="0"/>
              <a:t>or</a:t>
            </a:r>
            <a:r>
              <a:rPr lang="pt-PT" dirty="0" smtClean="0"/>
              <a:t> </a:t>
            </a:r>
            <a:r>
              <a:rPr lang="pt-PT" dirty="0" err="1" smtClean="0"/>
              <a:t>Kingdom</a:t>
            </a:r>
            <a:r>
              <a:rPr lang="pt-PT" dirty="0" smtClean="0"/>
              <a:t> </a:t>
            </a:r>
            <a:r>
              <a:rPr lang="pt-PT" dirty="0" err="1" smtClean="0"/>
              <a:t>of</a:t>
            </a:r>
            <a:r>
              <a:rPr lang="pt-PT" dirty="0" smtClean="0"/>
              <a:t> </a:t>
            </a:r>
            <a:r>
              <a:rPr lang="pt-PT" dirty="0" err="1" smtClean="0"/>
              <a:t>Gallaecia</a:t>
            </a:r>
            <a:r>
              <a:rPr lang="pt-PT" dirty="0" smtClean="0"/>
              <a:t>, </a:t>
            </a:r>
            <a:r>
              <a:rPr lang="pt-PT" dirty="0" err="1" smtClean="0"/>
              <a:t>established</a:t>
            </a:r>
            <a:r>
              <a:rPr lang="pt-PT" dirty="0" smtClean="0"/>
              <a:t> </a:t>
            </a:r>
            <a:r>
              <a:rPr lang="pt-PT" dirty="0" err="1" smtClean="0"/>
              <a:t>around</a:t>
            </a:r>
            <a:r>
              <a:rPr lang="pt-PT" dirty="0" smtClean="0"/>
              <a:t> 410 AD</a:t>
            </a:r>
          </a:p>
          <a:p>
            <a:pPr marL="0" indent="0">
              <a:buNone/>
            </a:pPr>
            <a:endParaRPr lang="pt-PT" dirty="0" smtClean="0"/>
          </a:p>
          <a:p>
            <a:pPr marL="0" indent="0">
              <a:buNone/>
            </a:pPr>
            <a:r>
              <a:rPr lang="pt-PT" dirty="0" err="1" smtClean="0"/>
              <a:t>Conquered</a:t>
            </a:r>
            <a:r>
              <a:rPr lang="pt-PT" dirty="0" smtClean="0"/>
              <a:t>, </a:t>
            </a:r>
            <a:r>
              <a:rPr lang="pt-PT" dirty="0" err="1" smtClean="0"/>
              <a:t>and</a:t>
            </a:r>
            <a:r>
              <a:rPr lang="pt-PT" dirty="0" smtClean="0"/>
              <a:t> </a:t>
            </a:r>
          </a:p>
          <a:p>
            <a:pPr marL="0" indent="0">
              <a:buNone/>
            </a:pPr>
            <a:r>
              <a:rPr lang="pt-PT" dirty="0" err="1"/>
              <a:t>a</a:t>
            </a:r>
            <a:r>
              <a:rPr lang="pt-PT" dirty="0" err="1" smtClean="0"/>
              <a:t>nnexed</a:t>
            </a:r>
            <a:r>
              <a:rPr lang="pt-PT" dirty="0" smtClean="0"/>
              <a:t>, </a:t>
            </a:r>
            <a:r>
              <a:rPr lang="pt-PT" dirty="0" err="1" smtClean="0"/>
              <a:t>by</a:t>
            </a:r>
            <a:r>
              <a:rPr lang="pt-PT" dirty="0" smtClean="0"/>
              <a:t> </a:t>
            </a:r>
            <a:r>
              <a:rPr lang="pt-PT" dirty="0" err="1" smtClean="0"/>
              <a:t>the</a:t>
            </a:r>
            <a:r>
              <a:rPr lang="pt-PT" dirty="0" smtClean="0"/>
              <a:t> </a:t>
            </a:r>
          </a:p>
          <a:p>
            <a:pPr marL="0" indent="0">
              <a:buNone/>
            </a:pPr>
            <a:r>
              <a:rPr lang="pt-PT" dirty="0" err="1" smtClean="0"/>
              <a:t>Visigoths</a:t>
            </a:r>
            <a:r>
              <a:rPr lang="pt-PT" dirty="0" smtClean="0"/>
              <a:t> in 485 AD</a:t>
            </a:r>
            <a:endParaRPr lang="pt-PT" dirty="0"/>
          </a:p>
          <a:p>
            <a:endParaRPr lang="pt-PT" dirty="0" smtClean="0"/>
          </a:p>
          <a:p>
            <a:endParaRPr lang="pt-PT"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2186" y="2810247"/>
            <a:ext cx="4888286" cy="3715097"/>
          </a:xfrm>
          <a:prstGeom prst="rect">
            <a:avLst/>
          </a:prstGeom>
        </p:spPr>
      </p:pic>
      <p:sp>
        <p:nvSpPr>
          <p:cNvPr id="5" name="CaixaDeTexto 4"/>
          <p:cNvSpPr txBox="1"/>
          <p:nvPr/>
        </p:nvSpPr>
        <p:spPr>
          <a:xfrm>
            <a:off x="2257273" y="6340678"/>
            <a:ext cx="1656184" cy="369332"/>
          </a:xfrm>
          <a:prstGeom prst="rect">
            <a:avLst/>
          </a:prstGeom>
          <a:noFill/>
        </p:spPr>
        <p:txBody>
          <a:bodyPr wrap="square" rtlCol="0">
            <a:spAutoFit/>
          </a:bodyPr>
          <a:lstStyle/>
          <a:p>
            <a:r>
              <a:rPr lang="pt-PT" dirty="0" smtClean="0"/>
              <a:t>(</a:t>
            </a:r>
            <a:r>
              <a:rPr lang="pt-PT" dirty="0" err="1" smtClean="0"/>
              <a:t>animated</a:t>
            </a:r>
            <a:r>
              <a:rPr lang="pt-PT" dirty="0" smtClean="0"/>
              <a:t> GIF)</a:t>
            </a:r>
            <a:endParaRPr lang="pt-PT" dirty="0"/>
          </a:p>
        </p:txBody>
      </p:sp>
    </p:spTree>
    <p:extLst>
      <p:ext uri="{BB962C8B-B14F-4D97-AF65-F5344CB8AC3E}">
        <p14:creationId xmlns:p14="http://schemas.microsoft.com/office/powerpoint/2010/main" val="140669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b="1" dirty="0" err="1" smtClean="0"/>
              <a:t>Germanic</a:t>
            </a:r>
            <a:r>
              <a:rPr lang="pt-PT" b="1" dirty="0" smtClean="0"/>
              <a:t> </a:t>
            </a:r>
            <a:r>
              <a:rPr lang="pt-PT" b="1" dirty="0" err="1" smtClean="0"/>
              <a:t>Barbarians</a:t>
            </a:r>
            <a:r>
              <a:rPr lang="pt-PT" b="1" dirty="0" smtClean="0"/>
              <a:t> II</a:t>
            </a:r>
            <a:endParaRPr lang="pt-PT" b="1" dirty="0"/>
          </a:p>
        </p:txBody>
      </p:sp>
      <p:sp>
        <p:nvSpPr>
          <p:cNvPr id="3" name="Marcador de Posição de Conteúdo 2"/>
          <p:cNvSpPr>
            <a:spLocks noGrp="1"/>
          </p:cNvSpPr>
          <p:nvPr>
            <p:ph idx="1"/>
          </p:nvPr>
        </p:nvSpPr>
        <p:spPr>
          <a:xfrm>
            <a:off x="457200" y="1600201"/>
            <a:ext cx="8263880" cy="4525963"/>
          </a:xfrm>
        </p:spPr>
        <p:txBody>
          <a:bodyPr>
            <a:normAutofit lnSpcReduction="10000"/>
          </a:bodyPr>
          <a:lstStyle/>
          <a:p>
            <a:r>
              <a:rPr lang="pt-PT" dirty="0" smtClean="0"/>
              <a:t>585-711 </a:t>
            </a:r>
            <a:r>
              <a:rPr lang="pt-PT" dirty="0" err="1" smtClean="0"/>
              <a:t>Visigothic</a:t>
            </a:r>
            <a:r>
              <a:rPr lang="pt-PT" dirty="0" smtClean="0"/>
              <a:t> </a:t>
            </a:r>
            <a:r>
              <a:rPr lang="pt-PT" dirty="0" err="1" smtClean="0"/>
              <a:t>Kingdom</a:t>
            </a:r>
            <a:r>
              <a:rPr lang="pt-PT" dirty="0" smtClean="0"/>
              <a:t> </a:t>
            </a:r>
            <a:r>
              <a:rPr lang="pt-PT" dirty="0" err="1" smtClean="0"/>
              <a:t>of</a:t>
            </a:r>
            <a:r>
              <a:rPr lang="pt-PT" dirty="0" smtClean="0"/>
              <a:t> </a:t>
            </a:r>
            <a:r>
              <a:rPr lang="pt-PT" dirty="0" err="1" smtClean="0"/>
              <a:t>Hispania</a:t>
            </a:r>
            <a:endParaRPr lang="pt-PT" dirty="0" smtClean="0"/>
          </a:p>
          <a:p>
            <a:pPr marL="0" indent="0">
              <a:buNone/>
            </a:pPr>
            <a:endParaRPr lang="pt-PT" dirty="0" smtClean="0">
              <a:solidFill>
                <a:schemeClr val="bg1"/>
              </a:solidFill>
            </a:endParaRPr>
          </a:p>
          <a:p>
            <a:pPr marL="0" indent="0">
              <a:buNone/>
            </a:pPr>
            <a:r>
              <a:rPr lang="pt-PT" dirty="0" err="1" smtClean="0"/>
              <a:t>Visigoths</a:t>
            </a:r>
            <a:r>
              <a:rPr lang="pt-PT" dirty="0" smtClean="0"/>
              <a:t>, </a:t>
            </a:r>
            <a:r>
              <a:rPr lang="pt-PT" dirty="0" err="1" smtClean="0"/>
              <a:t>siding</a:t>
            </a:r>
            <a:r>
              <a:rPr lang="pt-PT" dirty="0" smtClean="0"/>
              <a:t> </a:t>
            </a:r>
            <a:r>
              <a:rPr lang="pt-PT" dirty="0" err="1" smtClean="0"/>
              <a:t>with</a:t>
            </a:r>
            <a:endParaRPr lang="pt-PT" dirty="0" smtClean="0"/>
          </a:p>
          <a:p>
            <a:pPr marL="0" indent="0">
              <a:buNone/>
            </a:pPr>
            <a:r>
              <a:rPr lang="pt-PT" dirty="0" err="1" smtClean="0"/>
              <a:t>Rome</a:t>
            </a:r>
            <a:r>
              <a:rPr lang="pt-PT" dirty="0" smtClean="0"/>
              <a:t> </a:t>
            </a:r>
            <a:r>
              <a:rPr lang="pt-PT" dirty="0" err="1" smtClean="0"/>
              <a:t>at</a:t>
            </a:r>
            <a:r>
              <a:rPr lang="pt-PT" dirty="0" smtClean="0"/>
              <a:t> </a:t>
            </a:r>
            <a:r>
              <a:rPr lang="pt-PT" dirty="0" err="1" smtClean="0"/>
              <a:t>first</a:t>
            </a:r>
            <a:r>
              <a:rPr lang="pt-PT" dirty="0" smtClean="0"/>
              <a:t>, </a:t>
            </a:r>
            <a:r>
              <a:rPr lang="pt-PT" dirty="0" err="1" smtClean="0"/>
              <a:t>and</a:t>
            </a:r>
            <a:r>
              <a:rPr lang="pt-PT" dirty="0" smtClean="0"/>
              <a:t> later </a:t>
            </a:r>
          </a:p>
          <a:p>
            <a:pPr marL="0" indent="0">
              <a:buNone/>
            </a:pPr>
            <a:r>
              <a:rPr lang="pt-PT" dirty="0" err="1"/>
              <a:t>a</a:t>
            </a:r>
            <a:r>
              <a:rPr lang="pt-PT" dirty="0" err="1" smtClean="0"/>
              <a:t>gainst</a:t>
            </a:r>
            <a:r>
              <a:rPr lang="pt-PT" dirty="0" smtClean="0"/>
              <a:t> </a:t>
            </a:r>
            <a:r>
              <a:rPr lang="pt-PT" dirty="0" err="1" smtClean="0"/>
              <a:t>Rome</a:t>
            </a:r>
            <a:r>
              <a:rPr lang="pt-PT" dirty="0" smtClean="0"/>
              <a:t>, </a:t>
            </a:r>
            <a:r>
              <a:rPr lang="pt-PT" dirty="0" err="1" smtClean="0"/>
              <a:t>eventually</a:t>
            </a:r>
            <a:endParaRPr lang="pt-PT" dirty="0"/>
          </a:p>
          <a:p>
            <a:pPr marL="0" indent="0">
              <a:buNone/>
            </a:pPr>
            <a:r>
              <a:rPr lang="pt-PT" dirty="0" err="1" smtClean="0"/>
              <a:t>defeated</a:t>
            </a:r>
            <a:r>
              <a:rPr lang="pt-PT" dirty="0" smtClean="0"/>
              <a:t> </a:t>
            </a:r>
            <a:r>
              <a:rPr lang="pt-PT" dirty="0" err="1" smtClean="0"/>
              <a:t>the</a:t>
            </a:r>
            <a:r>
              <a:rPr lang="pt-PT" dirty="0" smtClean="0"/>
              <a:t> </a:t>
            </a:r>
            <a:r>
              <a:rPr lang="pt-PT" dirty="0" err="1" smtClean="0"/>
              <a:t>Sueves</a:t>
            </a:r>
            <a:endParaRPr lang="pt-PT" dirty="0" smtClean="0"/>
          </a:p>
          <a:p>
            <a:pPr marL="0" indent="0">
              <a:buNone/>
            </a:pPr>
            <a:r>
              <a:rPr lang="pt-PT" dirty="0" err="1"/>
              <a:t>a</a:t>
            </a:r>
            <a:r>
              <a:rPr lang="pt-PT" dirty="0" err="1" smtClean="0"/>
              <a:t>nd</a:t>
            </a:r>
            <a:r>
              <a:rPr lang="pt-PT" dirty="0" smtClean="0"/>
              <a:t> </a:t>
            </a:r>
            <a:r>
              <a:rPr lang="pt-PT" dirty="0" err="1" smtClean="0"/>
              <a:t>conquered</a:t>
            </a:r>
            <a:r>
              <a:rPr lang="pt-PT" dirty="0" smtClean="0"/>
              <a:t> </a:t>
            </a:r>
            <a:r>
              <a:rPr lang="pt-PT" dirty="0" err="1" smtClean="0"/>
              <a:t>the</a:t>
            </a:r>
            <a:r>
              <a:rPr lang="pt-PT" dirty="0" smtClean="0"/>
              <a:t> </a:t>
            </a:r>
          </a:p>
          <a:p>
            <a:pPr marL="0" indent="0">
              <a:buNone/>
            </a:pPr>
            <a:r>
              <a:rPr lang="pt-PT" dirty="0" err="1" smtClean="0"/>
              <a:t>entire</a:t>
            </a:r>
            <a:r>
              <a:rPr lang="pt-PT" dirty="0" smtClean="0"/>
              <a:t> </a:t>
            </a:r>
            <a:r>
              <a:rPr lang="pt-PT" dirty="0" err="1" smtClean="0"/>
              <a:t>peninsula</a:t>
            </a:r>
            <a:endParaRPr lang="pt-PT" dirty="0" smtClean="0"/>
          </a:p>
          <a:p>
            <a:endParaRPr lang="pt-PT" dirty="0"/>
          </a:p>
          <a:p>
            <a:endParaRPr lang="pt-PT" dirty="0" smtClean="0"/>
          </a:p>
          <a:p>
            <a:endParaRPr lang="pt-PT" dirty="0"/>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7416" y="2204864"/>
            <a:ext cx="4149080" cy="4149080"/>
          </a:xfrm>
          <a:prstGeom prst="rect">
            <a:avLst/>
          </a:prstGeom>
        </p:spPr>
      </p:pic>
    </p:spTree>
    <p:extLst>
      <p:ext uri="{BB962C8B-B14F-4D97-AF65-F5344CB8AC3E}">
        <p14:creationId xmlns:p14="http://schemas.microsoft.com/office/powerpoint/2010/main" val="2338479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dirty="0" err="1" smtClean="0"/>
              <a:t>Moors</a:t>
            </a:r>
            <a:r>
              <a:rPr lang="pt-PT" dirty="0"/>
              <a:t> </a:t>
            </a:r>
            <a:r>
              <a:rPr lang="pt-PT" dirty="0" smtClean="0"/>
              <a:t>/ </a:t>
            </a:r>
            <a:r>
              <a:rPr lang="pt-PT" dirty="0" err="1" smtClean="0"/>
              <a:t>Islamic</a:t>
            </a:r>
            <a:r>
              <a:rPr lang="pt-PT" dirty="0" smtClean="0"/>
              <a:t> </a:t>
            </a:r>
            <a:r>
              <a:rPr lang="pt-PT" dirty="0" err="1" smtClean="0"/>
              <a:t>Conquest</a:t>
            </a:r>
            <a:r>
              <a:rPr lang="pt-PT" dirty="0" smtClean="0"/>
              <a:t>, 711-868</a:t>
            </a:r>
            <a:endParaRPr lang="pt-PT" dirty="0"/>
          </a:p>
        </p:txBody>
      </p:sp>
      <p:sp>
        <p:nvSpPr>
          <p:cNvPr id="3" name="Marcador de Posição de Conteúdo 2"/>
          <p:cNvSpPr>
            <a:spLocks noGrp="1"/>
          </p:cNvSpPr>
          <p:nvPr>
            <p:ph idx="1"/>
          </p:nvPr>
        </p:nvSpPr>
        <p:spPr>
          <a:xfrm>
            <a:off x="179512" y="1196752"/>
            <a:ext cx="8712968" cy="5040559"/>
          </a:xfrm>
        </p:spPr>
        <p:txBody>
          <a:bodyPr>
            <a:normAutofit fontScale="92500" lnSpcReduction="10000"/>
          </a:bodyPr>
          <a:lstStyle/>
          <a:p>
            <a:r>
              <a:rPr lang="pt-PT" dirty="0" err="1" smtClean="0"/>
              <a:t>The</a:t>
            </a:r>
            <a:r>
              <a:rPr lang="pt-PT" dirty="0" smtClean="0"/>
              <a:t> </a:t>
            </a:r>
            <a:r>
              <a:rPr lang="pt-PT" dirty="0" err="1" smtClean="0"/>
              <a:t>Moors</a:t>
            </a:r>
            <a:r>
              <a:rPr lang="pt-PT" dirty="0" smtClean="0"/>
              <a:t> (</a:t>
            </a:r>
            <a:r>
              <a:rPr lang="pt-PT" dirty="0" err="1" smtClean="0"/>
              <a:t>Islamic</a:t>
            </a:r>
            <a:r>
              <a:rPr lang="pt-PT" dirty="0" smtClean="0"/>
              <a:t> </a:t>
            </a:r>
            <a:r>
              <a:rPr lang="pt-PT" dirty="0" err="1" smtClean="0"/>
              <a:t>Berbers</a:t>
            </a:r>
            <a:r>
              <a:rPr lang="pt-PT" dirty="0" smtClean="0"/>
              <a:t> </a:t>
            </a:r>
            <a:r>
              <a:rPr lang="pt-PT" dirty="0" err="1" smtClean="0"/>
              <a:t>and</a:t>
            </a:r>
            <a:r>
              <a:rPr lang="pt-PT" dirty="0" smtClean="0"/>
              <a:t> </a:t>
            </a:r>
            <a:r>
              <a:rPr lang="pt-PT" dirty="0" err="1" smtClean="0"/>
              <a:t>Arabs</a:t>
            </a:r>
            <a:r>
              <a:rPr lang="pt-PT" dirty="0" smtClean="0"/>
              <a:t>) </a:t>
            </a:r>
            <a:r>
              <a:rPr lang="pt-PT" dirty="0" err="1" smtClean="0"/>
              <a:t>enter</a:t>
            </a:r>
            <a:r>
              <a:rPr lang="pt-PT" dirty="0" smtClean="0"/>
              <a:t> </a:t>
            </a:r>
            <a:r>
              <a:rPr lang="pt-PT" dirty="0" err="1" smtClean="0"/>
              <a:t>the</a:t>
            </a:r>
            <a:r>
              <a:rPr lang="pt-PT" dirty="0" smtClean="0"/>
              <a:t> </a:t>
            </a:r>
            <a:r>
              <a:rPr lang="pt-PT" dirty="0" err="1" smtClean="0"/>
              <a:t>Peninsula</a:t>
            </a:r>
            <a:r>
              <a:rPr lang="pt-PT" dirty="0" smtClean="0"/>
              <a:t> in 711 </a:t>
            </a:r>
            <a:r>
              <a:rPr lang="pt-PT" dirty="0" err="1" smtClean="0"/>
              <a:t>and</a:t>
            </a:r>
            <a:r>
              <a:rPr lang="pt-PT" dirty="0" smtClean="0"/>
              <a:t> </a:t>
            </a:r>
            <a:r>
              <a:rPr lang="pt-PT" dirty="0" err="1" smtClean="0"/>
              <a:t>conquer</a:t>
            </a:r>
            <a:r>
              <a:rPr lang="pt-PT" dirty="0" smtClean="0"/>
              <a:t> </a:t>
            </a:r>
            <a:r>
              <a:rPr lang="pt-PT" dirty="0" err="1" smtClean="0"/>
              <a:t>it</a:t>
            </a:r>
            <a:r>
              <a:rPr lang="pt-PT" dirty="0" smtClean="0"/>
              <a:t> </a:t>
            </a:r>
            <a:r>
              <a:rPr lang="pt-PT" dirty="0" err="1" smtClean="0"/>
              <a:t>almost</a:t>
            </a:r>
            <a:r>
              <a:rPr lang="pt-PT" dirty="0" smtClean="0"/>
              <a:t> </a:t>
            </a:r>
            <a:r>
              <a:rPr lang="pt-PT" dirty="0" err="1" smtClean="0"/>
              <a:t>entirely</a:t>
            </a:r>
            <a:r>
              <a:rPr lang="pt-PT" dirty="0" smtClean="0"/>
              <a:t> </a:t>
            </a:r>
            <a:r>
              <a:rPr lang="pt-PT" dirty="0" err="1" smtClean="0"/>
              <a:t>by</a:t>
            </a:r>
            <a:r>
              <a:rPr lang="pt-PT" dirty="0" smtClean="0"/>
              <a:t> </a:t>
            </a:r>
            <a:r>
              <a:rPr lang="pt-PT" dirty="0" err="1" smtClean="0"/>
              <a:t>the</a:t>
            </a:r>
            <a:r>
              <a:rPr lang="pt-PT" dirty="0" smtClean="0"/>
              <a:t> </a:t>
            </a:r>
            <a:r>
              <a:rPr lang="pt-PT" dirty="0" err="1" smtClean="0"/>
              <a:t>year</a:t>
            </a:r>
            <a:r>
              <a:rPr lang="pt-PT" dirty="0" smtClean="0"/>
              <a:t> </a:t>
            </a:r>
            <a:r>
              <a:rPr lang="pt-PT" dirty="0" err="1" smtClean="0"/>
              <a:t>of</a:t>
            </a:r>
            <a:r>
              <a:rPr lang="pt-PT" dirty="0" smtClean="0"/>
              <a:t> 718 (</a:t>
            </a:r>
            <a:r>
              <a:rPr lang="pt-PT" dirty="0" err="1" smtClean="0"/>
              <a:t>map</a:t>
            </a:r>
            <a:r>
              <a:rPr lang="pt-PT" dirty="0" smtClean="0"/>
              <a:t> in 720 AD)</a:t>
            </a:r>
          </a:p>
          <a:p>
            <a:pPr marL="0" indent="0">
              <a:buNone/>
            </a:pPr>
            <a:endParaRPr lang="pt-PT" dirty="0" smtClean="0"/>
          </a:p>
          <a:p>
            <a:pPr marL="0" indent="0">
              <a:buNone/>
            </a:pPr>
            <a:r>
              <a:rPr lang="pt-PT" dirty="0" err="1" smtClean="0"/>
              <a:t>Pelayo</a:t>
            </a:r>
            <a:r>
              <a:rPr lang="pt-PT" dirty="0" smtClean="0"/>
              <a:t> (</a:t>
            </a:r>
            <a:r>
              <a:rPr lang="pt-PT" dirty="0" err="1" smtClean="0"/>
              <a:t>or</a:t>
            </a:r>
            <a:r>
              <a:rPr lang="pt-PT" dirty="0" smtClean="0"/>
              <a:t> </a:t>
            </a:r>
            <a:r>
              <a:rPr lang="pt-PT" dirty="0" err="1" smtClean="0"/>
              <a:t>Pelagius</a:t>
            </a:r>
            <a:r>
              <a:rPr lang="pt-PT" dirty="0" smtClean="0"/>
              <a:t>), a</a:t>
            </a:r>
          </a:p>
          <a:p>
            <a:pPr marL="0" indent="0">
              <a:buNone/>
            </a:pPr>
            <a:r>
              <a:rPr lang="pt-PT" dirty="0" smtClean="0"/>
              <a:t>Christian </a:t>
            </a:r>
            <a:r>
              <a:rPr lang="pt-PT" dirty="0" err="1" smtClean="0"/>
              <a:t>Visigothic</a:t>
            </a:r>
            <a:r>
              <a:rPr lang="pt-PT" dirty="0" smtClean="0"/>
              <a:t> king,</a:t>
            </a:r>
          </a:p>
          <a:p>
            <a:pPr marL="0" indent="0">
              <a:buNone/>
            </a:pPr>
            <a:r>
              <a:rPr lang="pt-PT" dirty="0" err="1"/>
              <a:t>r</a:t>
            </a:r>
            <a:r>
              <a:rPr lang="pt-PT" dirty="0" err="1" smtClean="0"/>
              <a:t>esists</a:t>
            </a:r>
            <a:r>
              <a:rPr lang="pt-PT" dirty="0" smtClean="0"/>
              <a:t> in </a:t>
            </a:r>
            <a:r>
              <a:rPr lang="pt-PT" dirty="0" err="1" smtClean="0"/>
              <a:t>Asturias</a:t>
            </a:r>
            <a:r>
              <a:rPr lang="pt-PT" dirty="0" smtClean="0"/>
              <a:t>,</a:t>
            </a:r>
          </a:p>
          <a:p>
            <a:pPr marL="0" indent="0">
              <a:buNone/>
            </a:pPr>
            <a:r>
              <a:rPr lang="pt-PT" dirty="0" err="1" smtClean="0"/>
              <a:t>defeating</a:t>
            </a:r>
            <a:r>
              <a:rPr lang="pt-PT" dirty="0" smtClean="0"/>
              <a:t> </a:t>
            </a:r>
            <a:r>
              <a:rPr lang="pt-PT" dirty="0" err="1" smtClean="0"/>
              <a:t>the</a:t>
            </a:r>
            <a:r>
              <a:rPr lang="pt-PT" dirty="0" smtClean="0"/>
              <a:t> </a:t>
            </a:r>
            <a:r>
              <a:rPr lang="pt-PT" dirty="0" err="1" smtClean="0"/>
              <a:t>Moors</a:t>
            </a:r>
            <a:r>
              <a:rPr lang="pt-PT" dirty="0" smtClean="0"/>
              <a:t> </a:t>
            </a:r>
            <a:r>
              <a:rPr lang="pt-PT" dirty="0" err="1" smtClean="0"/>
              <a:t>at</a:t>
            </a:r>
            <a:endParaRPr lang="pt-PT" dirty="0" smtClean="0"/>
          </a:p>
          <a:p>
            <a:pPr marL="0" indent="0">
              <a:buNone/>
            </a:pPr>
            <a:r>
              <a:rPr lang="pt-PT" dirty="0" err="1" smtClean="0"/>
              <a:t>the</a:t>
            </a:r>
            <a:r>
              <a:rPr lang="pt-PT" dirty="0" smtClean="0"/>
              <a:t> </a:t>
            </a:r>
            <a:r>
              <a:rPr lang="pt-PT" dirty="0" err="1" smtClean="0"/>
              <a:t>Battle</a:t>
            </a:r>
            <a:r>
              <a:rPr lang="pt-PT" dirty="0" smtClean="0"/>
              <a:t> </a:t>
            </a:r>
            <a:r>
              <a:rPr lang="pt-PT" dirty="0" err="1" smtClean="0"/>
              <a:t>of</a:t>
            </a:r>
            <a:r>
              <a:rPr lang="pt-PT" dirty="0" smtClean="0"/>
              <a:t> Covadonga</a:t>
            </a:r>
          </a:p>
          <a:p>
            <a:pPr marL="0" indent="0">
              <a:buNone/>
            </a:pPr>
            <a:r>
              <a:rPr lang="pt-PT" dirty="0" smtClean="0"/>
              <a:t>(722 AD)</a:t>
            </a:r>
            <a:endParaRPr lang="pt-PT"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9952" y="3356992"/>
            <a:ext cx="4818112" cy="3342565"/>
          </a:xfrm>
          <a:prstGeom prst="rect">
            <a:avLst/>
          </a:prstGeom>
        </p:spPr>
      </p:pic>
    </p:spTree>
    <p:extLst>
      <p:ext uri="{BB962C8B-B14F-4D97-AF65-F5344CB8AC3E}">
        <p14:creationId xmlns:p14="http://schemas.microsoft.com/office/powerpoint/2010/main" val="15495350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b="1" dirty="0" smtClean="0"/>
              <a:t>Reconquista, 722-1492</a:t>
            </a:r>
            <a:endParaRPr lang="pt-PT" b="1" dirty="0"/>
          </a:p>
        </p:txBody>
      </p:sp>
      <p:pic>
        <p:nvPicPr>
          <p:cNvPr id="4" name="Marcador de Posição de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4350" y="1268760"/>
            <a:ext cx="5115305" cy="3691707"/>
          </a:xfrm>
        </p:spPr>
      </p:pic>
      <p:sp>
        <p:nvSpPr>
          <p:cNvPr id="5" name="Marcador de Posição de Conteúdo 2"/>
          <p:cNvSpPr txBox="1">
            <a:spLocks/>
          </p:cNvSpPr>
          <p:nvPr/>
        </p:nvSpPr>
        <p:spPr>
          <a:xfrm>
            <a:off x="107504" y="5229200"/>
            <a:ext cx="8784976" cy="1080120"/>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pt-PT" dirty="0" err="1" smtClean="0"/>
              <a:t>Starting</a:t>
            </a:r>
            <a:r>
              <a:rPr lang="pt-PT" dirty="0" smtClean="0"/>
              <a:t> as a territorial </a:t>
            </a:r>
            <a:r>
              <a:rPr lang="pt-PT" dirty="0" err="1" smtClean="0"/>
              <a:t>fight</a:t>
            </a:r>
            <a:r>
              <a:rPr lang="pt-PT" dirty="0" smtClean="0"/>
              <a:t> for </a:t>
            </a:r>
            <a:r>
              <a:rPr lang="pt-PT" dirty="0" err="1" smtClean="0"/>
              <a:t>land</a:t>
            </a:r>
            <a:r>
              <a:rPr lang="pt-PT" dirty="0" smtClean="0"/>
              <a:t>, </a:t>
            </a:r>
            <a:r>
              <a:rPr lang="pt-PT" dirty="0" err="1" smtClean="0"/>
              <a:t>evolved</a:t>
            </a:r>
            <a:r>
              <a:rPr lang="pt-PT" dirty="0" smtClean="0"/>
              <a:t> to a </a:t>
            </a:r>
            <a:r>
              <a:rPr lang="pt-PT" dirty="0" err="1" smtClean="0"/>
              <a:t>religious</a:t>
            </a:r>
            <a:r>
              <a:rPr lang="pt-PT" dirty="0" smtClean="0"/>
              <a:t> </a:t>
            </a:r>
            <a:r>
              <a:rPr lang="pt-PT" dirty="0" err="1" smtClean="0"/>
              <a:t>war</a:t>
            </a:r>
            <a:r>
              <a:rPr lang="pt-PT" dirty="0" smtClean="0"/>
              <a:t>, </a:t>
            </a:r>
            <a:r>
              <a:rPr lang="pt-PT" dirty="0" err="1" smtClean="0"/>
              <a:t>under</a:t>
            </a:r>
            <a:r>
              <a:rPr lang="pt-PT" dirty="0" smtClean="0"/>
              <a:t> </a:t>
            </a:r>
            <a:r>
              <a:rPr lang="pt-PT" dirty="0" err="1" smtClean="0"/>
              <a:t>pressure</a:t>
            </a:r>
            <a:r>
              <a:rPr lang="pt-PT" dirty="0" smtClean="0"/>
              <a:t> </a:t>
            </a:r>
            <a:r>
              <a:rPr lang="pt-PT" dirty="0" err="1" smtClean="0"/>
              <a:t>and</a:t>
            </a:r>
            <a:r>
              <a:rPr lang="pt-PT" dirty="0" smtClean="0"/>
              <a:t> </a:t>
            </a:r>
            <a:r>
              <a:rPr lang="pt-PT" dirty="0" err="1" smtClean="0"/>
              <a:t>encouragement</a:t>
            </a:r>
            <a:r>
              <a:rPr lang="pt-PT" dirty="0" smtClean="0"/>
              <a:t>  </a:t>
            </a:r>
            <a:r>
              <a:rPr lang="pt-PT" dirty="0" err="1" smtClean="0"/>
              <a:t>of</a:t>
            </a:r>
            <a:r>
              <a:rPr lang="pt-PT" dirty="0" smtClean="0"/>
              <a:t> </a:t>
            </a:r>
            <a:r>
              <a:rPr lang="pt-PT" dirty="0" err="1" smtClean="0"/>
              <a:t>the</a:t>
            </a:r>
            <a:r>
              <a:rPr lang="pt-PT" dirty="0" smtClean="0"/>
              <a:t> </a:t>
            </a:r>
            <a:r>
              <a:rPr lang="pt-PT" dirty="0" err="1" smtClean="0"/>
              <a:t>Church</a:t>
            </a:r>
            <a:r>
              <a:rPr lang="pt-PT" dirty="0" smtClean="0"/>
              <a:t>. </a:t>
            </a:r>
            <a:r>
              <a:rPr lang="pt-PT" dirty="0" err="1" smtClean="0"/>
              <a:t>At</a:t>
            </a:r>
            <a:r>
              <a:rPr lang="pt-PT" dirty="0" smtClean="0"/>
              <a:t> times, </a:t>
            </a:r>
            <a:r>
              <a:rPr lang="pt-PT" dirty="0" err="1"/>
              <a:t>C</a:t>
            </a:r>
            <a:r>
              <a:rPr lang="pt-PT" dirty="0" err="1" smtClean="0"/>
              <a:t>rusaders</a:t>
            </a:r>
            <a:r>
              <a:rPr lang="pt-PT" dirty="0" smtClean="0"/>
              <a:t> </a:t>
            </a:r>
            <a:r>
              <a:rPr lang="pt-PT" i="1" dirty="0" err="1" smtClean="0"/>
              <a:t>en</a:t>
            </a:r>
            <a:r>
              <a:rPr lang="pt-PT" i="1" dirty="0" smtClean="0"/>
              <a:t> </a:t>
            </a:r>
            <a:r>
              <a:rPr lang="pt-PT" i="1" dirty="0" err="1" smtClean="0"/>
              <a:t>route</a:t>
            </a:r>
            <a:r>
              <a:rPr lang="pt-PT" i="1" dirty="0" smtClean="0"/>
              <a:t> </a:t>
            </a:r>
            <a:r>
              <a:rPr lang="pt-PT" dirty="0" smtClean="0"/>
              <a:t>to </a:t>
            </a:r>
            <a:r>
              <a:rPr lang="pt-PT" dirty="0" err="1" smtClean="0"/>
              <a:t>the</a:t>
            </a:r>
            <a:r>
              <a:rPr lang="pt-PT" dirty="0" smtClean="0"/>
              <a:t> </a:t>
            </a:r>
            <a:r>
              <a:rPr lang="pt-PT" dirty="0" err="1" smtClean="0"/>
              <a:t>Holy</a:t>
            </a:r>
            <a:r>
              <a:rPr lang="pt-PT" dirty="0" smtClean="0"/>
              <a:t> Land </a:t>
            </a:r>
            <a:r>
              <a:rPr lang="pt-PT" dirty="0" err="1" smtClean="0"/>
              <a:t>helped</a:t>
            </a:r>
            <a:r>
              <a:rPr lang="pt-PT" dirty="0" smtClean="0"/>
              <a:t> </a:t>
            </a:r>
            <a:r>
              <a:rPr lang="pt-PT" dirty="0" err="1" smtClean="0"/>
              <a:t>fighting</a:t>
            </a:r>
            <a:r>
              <a:rPr lang="pt-PT" dirty="0" smtClean="0"/>
              <a:t> </a:t>
            </a:r>
            <a:r>
              <a:rPr lang="pt-PT" dirty="0" err="1" smtClean="0"/>
              <a:t>the</a:t>
            </a:r>
            <a:r>
              <a:rPr lang="pt-PT" dirty="0" smtClean="0"/>
              <a:t> </a:t>
            </a:r>
            <a:r>
              <a:rPr lang="pt-PT" dirty="0" err="1" smtClean="0"/>
              <a:t>Moors</a:t>
            </a:r>
            <a:r>
              <a:rPr lang="pt-PT" dirty="0" smtClean="0"/>
              <a:t> in </a:t>
            </a:r>
            <a:r>
              <a:rPr lang="pt-PT" dirty="0" err="1" smtClean="0"/>
              <a:t>the</a:t>
            </a:r>
            <a:r>
              <a:rPr lang="pt-PT" dirty="0" smtClean="0"/>
              <a:t> </a:t>
            </a:r>
            <a:r>
              <a:rPr lang="pt-PT" dirty="0" err="1" smtClean="0"/>
              <a:t>Iberian</a:t>
            </a:r>
            <a:r>
              <a:rPr lang="pt-PT" dirty="0" smtClean="0"/>
              <a:t> </a:t>
            </a:r>
            <a:r>
              <a:rPr lang="pt-PT" dirty="0" err="1" smtClean="0"/>
              <a:t>Peninsula</a:t>
            </a:r>
            <a:endParaRPr lang="pt-PT" dirty="0" smtClean="0"/>
          </a:p>
        </p:txBody>
      </p:sp>
      <p:sp>
        <p:nvSpPr>
          <p:cNvPr id="3" name="CaixaDeTexto 2"/>
          <p:cNvSpPr txBox="1"/>
          <p:nvPr/>
        </p:nvSpPr>
        <p:spPr>
          <a:xfrm>
            <a:off x="7236296" y="4653136"/>
            <a:ext cx="1656184" cy="369332"/>
          </a:xfrm>
          <a:prstGeom prst="rect">
            <a:avLst/>
          </a:prstGeom>
          <a:noFill/>
        </p:spPr>
        <p:txBody>
          <a:bodyPr wrap="square" rtlCol="0">
            <a:spAutoFit/>
          </a:bodyPr>
          <a:lstStyle/>
          <a:p>
            <a:r>
              <a:rPr lang="pt-PT" dirty="0" smtClean="0"/>
              <a:t>(</a:t>
            </a:r>
            <a:r>
              <a:rPr lang="pt-PT" dirty="0" err="1" smtClean="0"/>
              <a:t>animated</a:t>
            </a:r>
            <a:r>
              <a:rPr lang="pt-PT" dirty="0" smtClean="0"/>
              <a:t> GIF)</a:t>
            </a:r>
            <a:endParaRPr lang="pt-PT" dirty="0"/>
          </a:p>
        </p:txBody>
      </p:sp>
    </p:spTree>
    <p:extLst>
      <p:ext uri="{BB962C8B-B14F-4D97-AF65-F5344CB8AC3E}">
        <p14:creationId xmlns:p14="http://schemas.microsoft.com/office/powerpoint/2010/main" val="40250410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dirty="0" err="1" smtClean="0"/>
              <a:t>Moorish</a:t>
            </a:r>
            <a:r>
              <a:rPr lang="pt-PT" dirty="0" smtClean="0"/>
              <a:t> </a:t>
            </a:r>
            <a:r>
              <a:rPr lang="pt-PT" dirty="0" err="1" smtClean="0"/>
              <a:t>influence</a:t>
            </a:r>
            <a:r>
              <a:rPr lang="pt-PT" dirty="0" smtClean="0"/>
              <a:t> in Portugal</a:t>
            </a:r>
            <a:endParaRPr lang="pt-PT" dirty="0"/>
          </a:p>
        </p:txBody>
      </p:sp>
      <p:pic>
        <p:nvPicPr>
          <p:cNvPr id="4" name="Marcador de Posição de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52" y="1556793"/>
            <a:ext cx="3240360" cy="4320480"/>
          </a:xfr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1588" y="1556792"/>
            <a:ext cx="2892412" cy="4320480"/>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5857" y="1556792"/>
            <a:ext cx="2952328" cy="4320480"/>
          </a:xfrm>
          <a:prstGeom prst="rect">
            <a:avLst/>
          </a:prstGeom>
        </p:spPr>
      </p:pic>
    </p:spTree>
    <p:extLst>
      <p:ext uri="{BB962C8B-B14F-4D97-AF65-F5344CB8AC3E}">
        <p14:creationId xmlns:p14="http://schemas.microsoft.com/office/powerpoint/2010/main" val="24515610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b="1" u="sng" dirty="0" err="1" smtClean="0"/>
              <a:t>First</a:t>
            </a:r>
            <a:r>
              <a:rPr lang="pt-PT" b="1" u="sng" dirty="0" smtClean="0"/>
              <a:t> County </a:t>
            </a:r>
            <a:r>
              <a:rPr lang="pt-PT" b="1" u="sng" dirty="0" err="1" smtClean="0"/>
              <a:t>of</a:t>
            </a:r>
            <a:r>
              <a:rPr lang="pt-PT" b="1" u="sng" dirty="0" smtClean="0"/>
              <a:t> Portugal, 868-1071</a:t>
            </a:r>
            <a:endParaRPr lang="pt-PT" b="1" u="sng" dirty="0"/>
          </a:p>
        </p:txBody>
      </p:sp>
      <p:sp>
        <p:nvSpPr>
          <p:cNvPr id="3" name="Marcador de Posição de Conteúdo 2"/>
          <p:cNvSpPr>
            <a:spLocks noGrp="1"/>
          </p:cNvSpPr>
          <p:nvPr>
            <p:ph idx="1"/>
          </p:nvPr>
        </p:nvSpPr>
        <p:spPr>
          <a:xfrm>
            <a:off x="107504" y="1600201"/>
            <a:ext cx="6614950" cy="4525963"/>
          </a:xfrm>
        </p:spPr>
        <p:txBody>
          <a:bodyPr>
            <a:normAutofit fontScale="70000" lnSpcReduction="20000"/>
          </a:bodyPr>
          <a:lstStyle/>
          <a:p>
            <a:r>
              <a:rPr lang="pt-PT" dirty="0" smtClean="0"/>
              <a:t>868 AD - </a:t>
            </a:r>
            <a:r>
              <a:rPr lang="pt-PT" dirty="0" err="1" smtClean="0"/>
              <a:t>Conquest</a:t>
            </a:r>
            <a:r>
              <a:rPr lang="pt-PT" dirty="0" smtClean="0"/>
              <a:t> </a:t>
            </a:r>
            <a:r>
              <a:rPr lang="pt-PT" dirty="0" err="1" smtClean="0"/>
              <a:t>of</a:t>
            </a:r>
            <a:r>
              <a:rPr lang="pt-PT" dirty="0" smtClean="0"/>
              <a:t> Porto (</a:t>
            </a:r>
            <a:r>
              <a:rPr lang="pt-PT" dirty="0" err="1" smtClean="0"/>
              <a:t>then</a:t>
            </a:r>
            <a:r>
              <a:rPr lang="pt-PT" dirty="0" smtClean="0"/>
              <a:t> </a:t>
            </a:r>
            <a:r>
              <a:rPr lang="pt-PT" dirty="0" err="1" smtClean="0"/>
              <a:t>named</a:t>
            </a:r>
            <a:r>
              <a:rPr lang="pt-PT" dirty="0" smtClean="0"/>
              <a:t> </a:t>
            </a:r>
            <a:r>
              <a:rPr lang="pt-PT" dirty="0" err="1" smtClean="0"/>
              <a:t>Portus</a:t>
            </a:r>
            <a:r>
              <a:rPr lang="pt-PT" dirty="0" smtClean="0"/>
              <a:t> Cale) </a:t>
            </a:r>
            <a:r>
              <a:rPr lang="pt-PT" dirty="0" err="1" smtClean="0"/>
              <a:t>by</a:t>
            </a:r>
            <a:r>
              <a:rPr lang="pt-PT" dirty="0" smtClean="0"/>
              <a:t> Vimara Peres, a </a:t>
            </a:r>
            <a:r>
              <a:rPr lang="pt-PT" dirty="0" err="1" smtClean="0"/>
              <a:t>noble</a:t>
            </a:r>
            <a:r>
              <a:rPr lang="pt-PT" dirty="0" smtClean="0"/>
              <a:t> </a:t>
            </a:r>
            <a:r>
              <a:rPr lang="pt-PT" dirty="0" err="1" smtClean="0"/>
              <a:t>vassal</a:t>
            </a:r>
            <a:r>
              <a:rPr lang="pt-PT" dirty="0" smtClean="0"/>
              <a:t> </a:t>
            </a:r>
            <a:r>
              <a:rPr lang="pt-PT" dirty="0" err="1" smtClean="0"/>
              <a:t>of</a:t>
            </a:r>
            <a:r>
              <a:rPr lang="pt-PT" dirty="0" smtClean="0"/>
              <a:t> </a:t>
            </a:r>
            <a:r>
              <a:rPr lang="pt-PT" dirty="0" err="1" smtClean="0"/>
              <a:t>the</a:t>
            </a:r>
            <a:r>
              <a:rPr lang="pt-PT" dirty="0" smtClean="0"/>
              <a:t> king </a:t>
            </a:r>
            <a:r>
              <a:rPr lang="pt-PT" dirty="0" err="1" smtClean="0"/>
              <a:t>of</a:t>
            </a:r>
            <a:r>
              <a:rPr lang="pt-PT" dirty="0" smtClean="0"/>
              <a:t> </a:t>
            </a:r>
            <a:r>
              <a:rPr lang="pt-PT" dirty="0" err="1" smtClean="0"/>
              <a:t>Asturias</a:t>
            </a:r>
            <a:endParaRPr lang="pt-PT" dirty="0" smtClean="0"/>
          </a:p>
          <a:p>
            <a:endParaRPr lang="pt-PT" dirty="0" smtClean="0"/>
          </a:p>
          <a:p>
            <a:r>
              <a:rPr lang="pt-PT" dirty="0" err="1" smtClean="0"/>
              <a:t>The</a:t>
            </a:r>
            <a:r>
              <a:rPr lang="pt-PT" dirty="0" smtClean="0"/>
              <a:t> </a:t>
            </a:r>
            <a:r>
              <a:rPr lang="pt-PT" dirty="0" err="1" smtClean="0"/>
              <a:t>area</a:t>
            </a:r>
            <a:r>
              <a:rPr lang="pt-PT" dirty="0" smtClean="0"/>
              <a:t> </a:t>
            </a:r>
            <a:r>
              <a:rPr lang="pt-PT" dirty="0" err="1" smtClean="0"/>
              <a:t>between</a:t>
            </a:r>
            <a:r>
              <a:rPr lang="pt-PT" dirty="0" smtClean="0"/>
              <a:t> </a:t>
            </a:r>
            <a:r>
              <a:rPr lang="pt-PT" dirty="0" err="1" smtClean="0"/>
              <a:t>the</a:t>
            </a:r>
            <a:r>
              <a:rPr lang="pt-PT" dirty="0" smtClean="0"/>
              <a:t> </a:t>
            </a:r>
            <a:r>
              <a:rPr lang="pt-PT" dirty="0" err="1" smtClean="0"/>
              <a:t>rivers</a:t>
            </a:r>
            <a:r>
              <a:rPr lang="pt-PT" dirty="0" smtClean="0"/>
              <a:t> Douro </a:t>
            </a:r>
            <a:r>
              <a:rPr lang="pt-PT" dirty="0" err="1" smtClean="0"/>
              <a:t>and</a:t>
            </a:r>
            <a:r>
              <a:rPr lang="pt-PT" dirty="0" smtClean="0"/>
              <a:t> Minho </a:t>
            </a:r>
            <a:r>
              <a:rPr lang="pt-PT" dirty="0" err="1" smtClean="0"/>
              <a:t>becomes</a:t>
            </a:r>
            <a:r>
              <a:rPr lang="pt-PT" dirty="0" smtClean="0"/>
              <a:t> </a:t>
            </a:r>
            <a:r>
              <a:rPr lang="pt-PT" dirty="0" err="1" smtClean="0"/>
              <a:t>the</a:t>
            </a:r>
            <a:r>
              <a:rPr lang="pt-PT" dirty="0" smtClean="0"/>
              <a:t> </a:t>
            </a:r>
            <a:r>
              <a:rPr lang="pt-PT" dirty="0" err="1" smtClean="0"/>
              <a:t>first</a:t>
            </a:r>
            <a:r>
              <a:rPr lang="pt-PT" dirty="0" smtClean="0"/>
              <a:t> </a:t>
            </a:r>
            <a:r>
              <a:rPr lang="pt-PT" dirty="0" err="1" smtClean="0"/>
              <a:t>County</a:t>
            </a:r>
            <a:r>
              <a:rPr lang="pt-PT" dirty="0" smtClean="0"/>
              <a:t> </a:t>
            </a:r>
            <a:r>
              <a:rPr lang="pt-PT" dirty="0" err="1" smtClean="0"/>
              <a:t>of</a:t>
            </a:r>
            <a:r>
              <a:rPr lang="pt-PT" dirty="0" smtClean="0"/>
              <a:t> Portugal</a:t>
            </a:r>
          </a:p>
          <a:p>
            <a:endParaRPr lang="pt-PT" dirty="0"/>
          </a:p>
          <a:p>
            <a:r>
              <a:rPr lang="en-US" dirty="0"/>
              <a:t>938 </a:t>
            </a:r>
            <a:r>
              <a:rPr lang="en-US" dirty="0" smtClean="0"/>
              <a:t>AD - </a:t>
            </a:r>
            <a:r>
              <a:rPr lang="en-US" dirty="0"/>
              <a:t>First document where the word Portugal is written in its present </a:t>
            </a:r>
            <a:r>
              <a:rPr lang="en-US" dirty="0" smtClean="0"/>
              <a:t>form, evolving from </a:t>
            </a:r>
            <a:r>
              <a:rPr lang="en-US" dirty="0" err="1" smtClean="0"/>
              <a:t>Portucale</a:t>
            </a:r>
            <a:endParaRPr lang="en-US" dirty="0" smtClean="0"/>
          </a:p>
          <a:p>
            <a:endParaRPr lang="en-US" dirty="0" smtClean="0"/>
          </a:p>
          <a:p>
            <a:r>
              <a:rPr lang="en-US" dirty="0" smtClean="0"/>
              <a:t>The independent County was abolished in 1071, after Count </a:t>
            </a:r>
            <a:r>
              <a:rPr lang="en-US" dirty="0" err="1" smtClean="0"/>
              <a:t>Nuno</a:t>
            </a:r>
            <a:r>
              <a:rPr lang="en-US" dirty="0" smtClean="0"/>
              <a:t> Mendes (last of the </a:t>
            </a:r>
            <a:r>
              <a:rPr lang="en-US" dirty="0" err="1" smtClean="0"/>
              <a:t>Vimara</a:t>
            </a:r>
            <a:r>
              <a:rPr lang="en-US" dirty="0" smtClean="0"/>
              <a:t> Peres house) is defeated in the battle of </a:t>
            </a:r>
            <a:r>
              <a:rPr lang="en-US" dirty="0" err="1" smtClean="0"/>
              <a:t>Pedroso</a:t>
            </a:r>
            <a:r>
              <a:rPr lang="en-US" dirty="0" smtClean="0"/>
              <a:t>, and the Kingdom of Galicia and Portugal is integrated in the Kingdom of </a:t>
            </a:r>
            <a:r>
              <a:rPr lang="en-US" dirty="0" err="1" smtClean="0"/>
              <a:t>Castille</a:t>
            </a:r>
            <a:r>
              <a:rPr lang="en-US" dirty="0" smtClean="0"/>
              <a:t> and Léon by Alfonso VI</a:t>
            </a:r>
            <a:endParaRPr lang="en-US" dirty="0"/>
          </a:p>
          <a:p>
            <a:endParaRPr lang="pt-PT" dirty="0"/>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2454" y="1849333"/>
            <a:ext cx="2340864" cy="3121152"/>
          </a:xfrm>
          <a:prstGeom prst="rect">
            <a:avLst/>
          </a:prstGeom>
        </p:spPr>
      </p:pic>
    </p:spTree>
    <p:extLst>
      <p:ext uri="{BB962C8B-B14F-4D97-AF65-F5344CB8AC3E}">
        <p14:creationId xmlns:p14="http://schemas.microsoft.com/office/powerpoint/2010/main" val="23171659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PT" b="1" u="sng" dirty="0" smtClean="0"/>
              <a:t>Second County </a:t>
            </a:r>
            <a:r>
              <a:rPr lang="pt-PT" b="1" u="sng" dirty="0" err="1" smtClean="0"/>
              <a:t>of</a:t>
            </a:r>
            <a:r>
              <a:rPr lang="pt-PT" b="1" u="sng" dirty="0" smtClean="0"/>
              <a:t> Portugal</a:t>
            </a:r>
            <a:br>
              <a:rPr lang="pt-PT" b="1" u="sng" dirty="0" smtClean="0"/>
            </a:br>
            <a:r>
              <a:rPr lang="pt-PT" b="1" u="sng" dirty="0" smtClean="0"/>
              <a:t>(Condado Portucalense) </a:t>
            </a:r>
            <a:endParaRPr lang="pt-PT" b="1" u="sng" dirty="0"/>
          </a:p>
        </p:txBody>
      </p:sp>
      <p:sp>
        <p:nvSpPr>
          <p:cNvPr id="3" name="Marcador de Posição de Conteúdo 2"/>
          <p:cNvSpPr>
            <a:spLocks noGrp="1"/>
          </p:cNvSpPr>
          <p:nvPr>
            <p:ph idx="1"/>
          </p:nvPr>
        </p:nvSpPr>
        <p:spPr>
          <a:xfrm>
            <a:off x="107504" y="1600201"/>
            <a:ext cx="5944821" cy="4525963"/>
          </a:xfrm>
        </p:spPr>
        <p:txBody>
          <a:bodyPr>
            <a:normAutofit fontScale="70000" lnSpcReduction="20000"/>
          </a:bodyPr>
          <a:lstStyle/>
          <a:p>
            <a:r>
              <a:rPr lang="pt-PT" dirty="0" smtClean="0"/>
              <a:t>1096 – </a:t>
            </a:r>
            <a:r>
              <a:rPr lang="pt-PT" dirty="0" err="1" smtClean="0"/>
              <a:t>Alfonso</a:t>
            </a:r>
            <a:r>
              <a:rPr lang="pt-PT" dirty="0" smtClean="0"/>
              <a:t> VI </a:t>
            </a:r>
            <a:r>
              <a:rPr lang="pt-PT" dirty="0" err="1" smtClean="0"/>
              <a:t>grants</a:t>
            </a:r>
            <a:r>
              <a:rPr lang="pt-PT" dirty="0" smtClean="0"/>
              <a:t> </a:t>
            </a:r>
            <a:r>
              <a:rPr lang="pt-PT" dirty="0" err="1" smtClean="0"/>
              <a:t>the</a:t>
            </a:r>
            <a:r>
              <a:rPr lang="pt-PT" dirty="0" smtClean="0"/>
              <a:t> </a:t>
            </a:r>
            <a:r>
              <a:rPr lang="pt-PT" dirty="0" err="1" smtClean="0"/>
              <a:t>newly</a:t>
            </a:r>
            <a:r>
              <a:rPr lang="pt-PT" dirty="0" smtClean="0"/>
              <a:t> </a:t>
            </a:r>
            <a:r>
              <a:rPr lang="pt-PT" dirty="0" err="1" smtClean="0"/>
              <a:t>formed</a:t>
            </a:r>
            <a:r>
              <a:rPr lang="pt-PT" dirty="0" smtClean="0"/>
              <a:t> </a:t>
            </a:r>
            <a:r>
              <a:rPr lang="pt-PT" dirty="0" err="1" smtClean="0"/>
              <a:t>County</a:t>
            </a:r>
            <a:r>
              <a:rPr lang="pt-PT" dirty="0" smtClean="0"/>
              <a:t> </a:t>
            </a:r>
            <a:r>
              <a:rPr lang="pt-PT" dirty="0" err="1" smtClean="0"/>
              <a:t>of</a:t>
            </a:r>
            <a:r>
              <a:rPr lang="pt-PT" dirty="0" smtClean="0"/>
              <a:t> Portugal </a:t>
            </a:r>
            <a:r>
              <a:rPr lang="pt-PT" dirty="0" err="1" smtClean="0"/>
              <a:t>and</a:t>
            </a:r>
            <a:r>
              <a:rPr lang="pt-PT" dirty="0" smtClean="0"/>
              <a:t> </a:t>
            </a:r>
            <a:r>
              <a:rPr lang="pt-PT" dirty="0"/>
              <a:t>C</a:t>
            </a:r>
            <a:r>
              <a:rPr lang="pt-PT" dirty="0" smtClean="0"/>
              <a:t>oimbra to </a:t>
            </a:r>
            <a:r>
              <a:rPr lang="pt-PT" dirty="0" err="1" smtClean="0"/>
              <a:t>his</a:t>
            </a:r>
            <a:r>
              <a:rPr lang="pt-PT" dirty="0" smtClean="0"/>
              <a:t> </a:t>
            </a:r>
            <a:r>
              <a:rPr lang="pt-PT" dirty="0" err="1" smtClean="0"/>
              <a:t>son</a:t>
            </a:r>
            <a:r>
              <a:rPr lang="pt-PT" dirty="0" smtClean="0"/>
              <a:t>-</a:t>
            </a:r>
            <a:r>
              <a:rPr lang="pt-PT" dirty="0" err="1" smtClean="0"/>
              <a:t>in-law</a:t>
            </a:r>
            <a:r>
              <a:rPr lang="pt-PT" dirty="0" smtClean="0"/>
              <a:t> Henry </a:t>
            </a:r>
            <a:r>
              <a:rPr lang="pt-PT" dirty="0" err="1" smtClean="0"/>
              <a:t>of</a:t>
            </a:r>
            <a:r>
              <a:rPr lang="pt-PT" dirty="0" smtClean="0"/>
              <a:t> </a:t>
            </a:r>
            <a:r>
              <a:rPr lang="pt-PT" dirty="0" err="1" smtClean="0"/>
              <a:t>Burgundy</a:t>
            </a:r>
            <a:endParaRPr lang="pt-PT" dirty="0" smtClean="0"/>
          </a:p>
          <a:p>
            <a:endParaRPr lang="pt-PT" dirty="0" smtClean="0"/>
          </a:p>
          <a:p>
            <a:r>
              <a:rPr lang="pt-PT" dirty="0" smtClean="0"/>
              <a:t>1112 </a:t>
            </a:r>
            <a:r>
              <a:rPr lang="pt-PT" dirty="0"/>
              <a:t>– </a:t>
            </a:r>
            <a:r>
              <a:rPr lang="pt-PT" dirty="0" err="1" smtClean="0"/>
              <a:t>Count</a:t>
            </a:r>
            <a:r>
              <a:rPr lang="pt-PT" dirty="0" smtClean="0"/>
              <a:t> Henry </a:t>
            </a:r>
            <a:r>
              <a:rPr lang="pt-PT" dirty="0" err="1" smtClean="0"/>
              <a:t>dies</a:t>
            </a:r>
            <a:r>
              <a:rPr lang="pt-PT" dirty="0" smtClean="0"/>
              <a:t>, </a:t>
            </a:r>
            <a:r>
              <a:rPr lang="pt-PT" dirty="0" err="1" smtClean="0"/>
              <a:t>and</a:t>
            </a:r>
            <a:r>
              <a:rPr lang="pt-PT" dirty="0" smtClean="0"/>
              <a:t> </a:t>
            </a:r>
            <a:r>
              <a:rPr lang="pt-PT" dirty="0" err="1" smtClean="0"/>
              <a:t>most</a:t>
            </a:r>
            <a:r>
              <a:rPr lang="pt-PT" dirty="0" smtClean="0"/>
              <a:t> Portuguese </a:t>
            </a:r>
            <a:r>
              <a:rPr lang="pt-PT" dirty="0" err="1" smtClean="0"/>
              <a:t>favour</a:t>
            </a:r>
            <a:r>
              <a:rPr lang="pt-PT" dirty="0" smtClean="0"/>
              <a:t> </a:t>
            </a:r>
            <a:r>
              <a:rPr lang="pt-PT" dirty="0" err="1" smtClean="0"/>
              <a:t>independence</a:t>
            </a:r>
            <a:endParaRPr lang="pt-PT" dirty="0" smtClean="0"/>
          </a:p>
          <a:p>
            <a:endParaRPr lang="pt-PT" dirty="0"/>
          </a:p>
          <a:p>
            <a:r>
              <a:rPr lang="en-US" dirty="0"/>
              <a:t>1122 - </a:t>
            </a:r>
            <a:r>
              <a:rPr lang="en-US" dirty="0" smtClean="0"/>
              <a:t>Son of Henry, </a:t>
            </a:r>
            <a:r>
              <a:rPr lang="en-US" dirty="0" err="1" smtClean="0"/>
              <a:t>Afonso</a:t>
            </a:r>
            <a:r>
              <a:rPr lang="en-US" dirty="0" smtClean="0"/>
              <a:t> </a:t>
            </a:r>
            <a:r>
              <a:rPr lang="en-US" dirty="0"/>
              <a:t>Henriques, aged 14, </a:t>
            </a:r>
            <a:r>
              <a:rPr lang="en-US" dirty="0" smtClean="0"/>
              <a:t>makes himself a Knight</a:t>
            </a:r>
            <a:r>
              <a:rPr lang="en-US" dirty="0"/>
              <a:t> </a:t>
            </a:r>
            <a:r>
              <a:rPr lang="en-US" dirty="0" smtClean="0"/>
              <a:t>in Zamora.</a:t>
            </a:r>
          </a:p>
          <a:p>
            <a:endParaRPr lang="en-US" dirty="0"/>
          </a:p>
          <a:p>
            <a:r>
              <a:rPr lang="en-US" dirty="0" smtClean="0"/>
              <a:t>1128 - </a:t>
            </a:r>
            <a:r>
              <a:rPr lang="en-US" dirty="0"/>
              <a:t>Count Afonso Henriques defeats </a:t>
            </a:r>
            <a:r>
              <a:rPr lang="en-US" dirty="0" smtClean="0"/>
              <a:t>the army of his </a:t>
            </a:r>
            <a:r>
              <a:rPr lang="en-US" dirty="0"/>
              <a:t>mother, Theresa, Countess of </a:t>
            </a:r>
            <a:r>
              <a:rPr lang="en-US" dirty="0" smtClean="0"/>
              <a:t>Portugal, in the battle of S. </a:t>
            </a:r>
            <a:r>
              <a:rPr lang="en-US" dirty="0" err="1" smtClean="0"/>
              <a:t>Mamede</a:t>
            </a:r>
            <a:r>
              <a:rPr lang="en-US" dirty="0" smtClean="0"/>
              <a:t> (near </a:t>
            </a:r>
            <a:r>
              <a:rPr lang="en-US" dirty="0" err="1" smtClean="0"/>
              <a:t>Guimarães</a:t>
            </a:r>
            <a:r>
              <a:rPr lang="en-US" dirty="0" smtClean="0"/>
              <a:t>) and </a:t>
            </a:r>
            <a:r>
              <a:rPr lang="en-US" dirty="0"/>
              <a:t>becomes </a:t>
            </a:r>
            <a:r>
              <a:rPr lang="en-US" dirty="0" smtClean="0"/>
              <a:t>Duke of Portugal</a:t>
            </a:r>
            <a:endParaRPr lang="en-US" dirty="0"/>
          </a:p>
          <a:p>
            <a:endParaRPr lang="pt-PT"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0191" y="1556792"/>
            <a:ext cx="2826219" cy="4649943"/>
          </a:xfrm>
          <a:prstGeom prst="rect">
            <a:avLst/>
          </a:prstGeom>
        </p:spPr>
      </p:pic>
    </p:spTree>
    <p:extLst>
      <p:ext uri="{BB962C8B-B14F-4D97-AF65-F5344CB8AC3E}">
        <p14:creationId xmlns:p14="http://schemas.microsoft.com/office/powerpoint/2010/main" val="25965029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b="1" dirty="0" smtClean="0"/>
              <a:t>D. Afonso Henriques</a:t>
            </a:r>
            <a:endParaRPr lang="pt-PT" b="1" dirty="0"/>
          </a:p>
        </p:txBody>
      </p:sp>
      <p:sp>
        <p:nvSpPr>
          <p:cNvPr id="3" name="Marcador de Posição de Conteúdo 2"/>
          <p:cNvSpPr>
            <a:spLocks noGrp="1"/>
          </p:cNvSpPr>
          <p:nvPr>
            <p:ph idx="1"/>
          </p:nvPr>
        </p:nvSpPr>
        <p:spPr>
          <a:xfrm>
            <a:off x="179512" y="1600201"/>
            <a:ext cx="8640960" cy="4525963"/>
          </a:xfrm>
        </p:spPr>
        <p:txBody>
          <a:bodyPr>
            <a:normAutofit fontScale="77500" lnSpcReduction="20000"/>
          </a:bodyPr>
          <a:lstStyle/>
          <a:p>
            <a:r>
              <a:rPr lang="pt-PT" dirty="0" smtClean="0"/>
              <a:t>1129 – Afonso </a:t>
            </a:r>
            <a:r>
              <a:rPr lang="pt-PT" dirty="0" err="1" smtClean="0"/>
              <a:t>proclaims</a:t>
            </a:r>
            <a:r>
              <a:rPr lang="pt-PT" dirty="0" smtClean="0"/>
              <a:t> </a:t>
            </a:r>
            <a:r>
              <a:rPr lang="pt-PT" dirty="0" err="1" smtClean="0"/>
              <a:t>himself</a:t>
            </a:r>
            <a:r>
              <a:rPr lang="pt-PT" dirty="0" smtClean="0"/>
              <a:t> Prince </a:t>
            </a:r>
            <a:r>
              <a:rPr lang="pt-PT" dirty="0" err="1" smtClean="0"/>
              <a:t>of</a:t>
            </a:r>
            <a:r>
              <a:rPr lang="pt-PT" dirty="0" smtClean="0"/>
              <a:t> Portugal</a:t>
            </a:r>
          </a:p>
          <a:p>
            <a:endParaRPr lang="pt-PT" dirty="0" smtClean="0"/>
          </a:p>
          <a:p>
            <a:r>
              <a:rPr lang="pt-PT" dirty="0" smtClean="0"/>
              <a:t>1139 – Afonso </a:t>
            </a:r>
            <a:r>
              <a:rPr lang="pt-PT" dirty="0" err="1" smtClean="0"/>
              <a:t>obtains</a:t>
            </a:r>
            <a:r>
              <a:rPr lang="pt-PT" dirty="0" smtClean="0"/>
              <a:t> a</a:t>
            </a:r>
          </a:p>
          <a:p>
            <a:pPr marL="0" indent="0">
              <a:buNone/>
            </a:pPr>
            <a:r>
              <a:rPr lang="pt-PT" dirty="0" smtClean="0"/>
              <a:t>clear </a:t>
            </a:r>
            <a:r>
              <a:rPr lang="pt-PT" dirty="0" err="1" smtClean="0"/>
              <a:t>and</a:t>
            </a:r>
            <a:r>
              <a:rPr lang="pt-PT" dirty="0" smtClean="0"/>
              <a:t> </a:t>
            </a:r>
            <a:r>
              <a:rPr lang="pt-PT" dirty="0" err="1" smtClean="0"/>
              <a:t>important</a:t>
            </a:r>
            <a:r>
              <a:rPr lang="pt-PT" dirty="0" smtClean="0"/>
              <a:t> </a:t>
            </a:r>
            <a:r>
              <a:rPr lang="pt-PT" dirty="0" err="1" smtClean="0"/>
              <a:t>victory</a:t>
            </a:r>
            <a:endParaRPr lang="pt-PT" dirty="0"/>
          </a:p>
          <a:p>
            <a:pPr marL="0" indent="0">
              <a:buNone/>
            </a:pPr>
            <a:r>
              <a:rPr lang="pt-PT" dirty="0" err="1" smtClean="0"/>
              <a:t>against</a:t>
            </a:r>
            <a:r>
              <a:rPr lang="pt-PT" dirty="0" smtClean="0"/>
              <a:t> 5 </a:t>
            </a:r>
            <a:r>
              <a:rPr lang="pt-PT" dirty="0" err="1" smtClean="0"/>
              <a:t>Moor</a:t>
            </a:r>
            <a:r>
              <a:rPr lang="pt-PT" dirty="0" smtClean="0"/>
              <a:t> kings in </a:t>
            </a:r>
            <a:r>
              <a:rPr lang="pt-PT" dirty="0" err="1" smtClean="0"/>
              <a:t>the</a:t>
            </a:r>
            <a:r>
              <a:rPr lang="pt-PT" dirty="0" smtClean="0"/>
              <a:t> </a:t>
            </a:r>
            <a:r>
              <a:rPr lang="pt-PT" dirty="0" err="1" smtClean="0"/>
              <a:t>Battle</a:t>
            </a:r>
            <a:endParaRPr lang="pt-PT" dirty="0"/>
          </a:p>
          <a:p>
            <a:pPr marL="0" indent="0">
              <a:buNone/>
            </a:pPr>
            <a:r>
              <a:rPr lang="pt-PT" dirty="0" err="1" smtClean="0"/>
              <a:t>of</a:t>
            </a:r>
            <a:r>
              <a:rPr lang="pt-PT" dirty="0" smtClean="0"/>
              <a:t> Ourique, </a:t>
            </a:r>
            <a:r>
              <a:rPr lang="pt-PT" dirty="0" err="1" smtClean="0"/>
              <a:t>after</a:t>
            </a:r>
            <a:r>
              <a:rPr lang="pt-PT" dirty="0" smtClean="0"/>
              <a:t> </a:t>
            </a:r>
            <a:r>
              <a:rPr lang="pt-PT" dirty="0" err="1" smtClean="0"/>
              <a:t>which</a:t>
            </a:r>
            <a:r>
              <a:rPr lang="pt-PT" dirty="0" smtClean="0"/>
              <a:t> </a:t>
            </a:r>
            <a:r>
              <a:rPr lang="pt-PT" dirty="0" err="1" smtClean="0"/>
              <a:t>he’s</a:t>
            </a:r>
            <a:endParaRPr lang="pt-PT" dirty="0"/>
          </a:p>
          <a:p>
            <a:pPr marL="0" indent="0">
              <a:buNone/>
            </a:pPr>
            <a:r>
              <a:rPr lang="pt-PT" dirty="0" err="1" smtClean="0"/>
              <a:t>acclaimed</a:t>
            </a:r>
            <a:r>
              <a:rPr lang="pt-PT" dirty="0" smtClean="0"/>
              <a:t> as King </a:t>
            </a:r>
            <a:r>
              <a:rPr lang="pt-PT" dirty="0" err="1" smtClean="0"/>
              <a:t>of</a:t>
            </a:r>
            <a:r>
              <a:rPr lang="pt-PT" dirty="0" smtClean="0"/>
              <a:t> Portugal</a:t>
            </a:r>
          </a:p>
          <a:p>
            <a:pPr marL="0" indent="0">
              <a:buNone/>
            </a:pPr>
            <a:r>
              <a:rPr lang="pt-PT" dirty="0" smtClean="0"/>
              <a:t> </a:t>
            </a:r>
          </a:p>
          <a:p>
            <a:r>
              <a:rPr lang="pt-PT" dirty="0" smtClean="0"/>
              <a:t>1143 – </a:t>
            </a:r>
            <a:r>
              <a:rPr lang="pt-PT" dirty="0" err="1" smtClean="0"/>
              <a:t>Treaty</a:t>
            </a:r>
            <a:r>
              <a:rPr lang="pt-PT" dirty="0" smtClean="0"/>
              <a:t> </a:t>
            </a:r>
            <a:r>
              <a:rPr lang="pt-PT" dirty="0" err="1" smtClean="0"/>
              <a:t>of</a:t>
            </a:r>
            <a:r>
              <a:rPr lang="pt-PT" dirty="0" smtClean="0"/>
              <a:t> Zamora </a:t>
            </a:r>
            <a:r>
              <a:rPr lang="pt-PT" dirty="0" err="1" smtClean="0"/>
              <a:t>recognizes</a:t>
            </a:r>
            <a:r>
              <a:rPr lang="pt-PT" dirty="0" smtClean="0"/>
              <a:t> </a:t>
            </a:r>
            <a:r>
              <a:rPr lang="pt-PT" dirty="0" err="1" smtClean="0"/>
              <a:t>Portugal’s</a:t>
            </a:r>
            <a:r>
              <a:rPr lang="pt-PT" dirty="0" smtClean="0"/>
              <a:t> </a:t>
            </a:r>
            <a:r>
              <a:rPr lang="pt-PT" dirty="0" err="1" smtClean="0"/>
              <a:t>independence</a:t>
            </a:r>
            <a:r>
              <a:rPr lang="pt-PT" dirty="0" smtClean="0"/>
              <a:t> </a:t>
            </a:r>
            <a:r>
              <a:rPr lang="pt-PT" dirty="0" err="1" smtClean="0"/>
              <a:t>from</a:t>
            </a:r>
            <a:r>
              <a:rPr lang="pt-PT" dirty="0" smtClean="0"/>
              <a:t> </a:t>
            </a:r>
            <a:r>
              <a:rPr lang="pt-PT" dirty="0" err="1" smtClean="0"/>
              <a:t>the</a:t>
            </a:r>
            <a:r>
              <a:rPr lang="pt-PT" dirty="0" smtClean="0"/>
              <a:t> </a:t>
            </a:r>
            <a:r>
              <a:rPr lang="pt-PT" dirty="0" err="1" smtClean="0"/>
              <a:t>Kingdom</a:t>
            </a:r>
            <a:r>
              <a:rPr lang="pt-PT" dirty="0" smtClean="0"/>
              <a:t> </a:t>
            </a:r>
            <a:r>
              <a:rPr lang="pt-PT" dirty="0" err="1" smtClean="0"/>
              <a:t>of</a:t>
            </a:r>
            <a:r>
              <a:rPr lang="pt-PT" dirty="0" smtClean="0"/>
              <a:t> Leon</a:t>
            </a:r>
          </a:p>
          <a:p>
            <a:endParaRPr lang="pt-PT" dirty="0" smtClean="0"/>
          </a:p>
          <a:p>
            <a:r>
              <a:rPr lang="pt-PT" dirty="0" smtClean="0"/>
              <a:t>1179 – </a:t>
            </a:r>
            <a:r>
              <a:rPr lang="pt-PT" dirty="0" err="1" smtClean="0"/>
              <a:t>The</a:t>
            </a:r>
            <a:r>
              <a:rPr lang="pt-PT" dirty="0" smtClean="0"/>
              <a:t> Pope </a:t>
            </a:r>
            <a:r>
              <a:rPr lang="pt-PT" dirty="0" err="1" smtClean="0"/>
              <a:t>recognizes</a:t>
            </a:r>
            <a:r>
              <a:rPr lang="pt-PT" dirty="0" smtClean="0"/>
              <a:t> Afonso I as King</a:t>
            </a:r>
            <a:endParaRPr lang="pt-PT"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8184" y="2348880"/>
            <a:ext cx="1872208" cy="1872208"/>
          </a:xfrm>
          <a:prstGeom prst="rect">
            <a:avLst/>
          </a:prstGeom>
        </p:spPr>
      </p:pic>
    </p:spTree>
    <p:extLst>
      <p:ext uri="{BB962C8B-B14F-4D97-AF65-F5344CB8AC3E}">
        <p14:creationId xmlns:p14="http://schemas.microsoft.com/office/powerpoint/2010/main" val="27719746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827584" y="836713"/>
            <a:ext cx="7859216" cy="5289451"/>
          </a:xfrm>
        </p:spPr>
        <p:txBody>
          <a:bodyPr/>
          <a:lstStyle/>
          <a:p>
            <a:pPr marL="0" indent="0">
              <a:buNone/>
            </a:pPr>
            <a:r>
              <a:rPr lang="pt-PT" dirty="0" smtClean="0">
                <a:solidFill>
                  <a:srgbClr val="00B0F0"/>
                </a:solidFill>
                <a:latin typeface="Arial" panose="020B0604020202020204" pitchFamily="34" charset="0"/>
                <a:cs typeface="Arial" panose="020B0604020202020204" pitchFamily="34" charset="0"/>
              </a:rPr>
              <a:t>A </a:t>
            </a:r>
            <a:r>
              <a:rPr lang="pt-PT" dirty="0" err="1" smtClean="0">
                <a:solidFill>
                  <a:srgbClr val="00B0F0"/>
                </a:solidFill>
                <a:latin typeface="Arial" panose="020B0604020202020204" pitchFamily="34" charset="0"/>
                <a:cs typeface="Arial" panose="020B0604020202020204" pitchFamily="34" charset="0"/>
              </a:rPr>
              <a:t>long</a:t>
            </a:r>
            <a:r>
              <a:rPr lang="pt-PT" dirty="0" smtClean="0">
                <a:solidFill>
                  <a:srgbClr val="00B0F0"/>
                </a:solidFill>
                <a:latin typeface="Arial" panose="020B0604020202020204" pitchFamily="34" charset="0"/>
                <a:cs typeface="Arial" panose="020B0604020202020204" pitchFamily="34" charset="0"/>
              </a:rPr>
              <a:t> time ago in a </a:t>
            </a:r>
            <a:r>
              <a:rPr lang="pt-PT" dirty="0" err="1" smtClean="0">
                <a:solidFill>
                  <a:srgbClr val="00B0F0"/>
                </a:solidFill>
                <a:latin typeface="Arial" panose="020B0604020202020204" pitchFamily="34" charset="0"/>
                <a:cs typeface="Arial" panose="020B0604020202020204" pitchFamily="34" charset="0"/>
              </a:rPr>
              <a:t>land</a:t>
            </a:r>
            <a:r>
              <a:rPr lang="pt-PT" dirty="0" smtClean="0">
                <a:solidFill>
                  <a:srgbClr val="00B0F0"/>
                </a:solidFill>
                <a:latin typeface="Arial" panose="020B0604020202020204" pitchFamily="34" charset="0"/>
                <a:cs typeface="Arial" panose="020B0604020202020204" pitchFamily="34" charset="0"/>
              </a:rPr>
              <a:t> </a:t>
            </a:r>
            <a:r>
              <a:rPr lang="pt-PT" dirty="0" err="1" smtClean="0">
                <a:solidFill>
                  <a:srgbClr val="00B0F0"/>
                </a:solidFill>
                <a:latin typeface="Arial" panose="020B0604020202020204" pitchFamily="34" charset="0"/>
                <a:cs typeface="Arial" panose="020B0604020202020204" pitchFamily="34" charset="0"/>
              </a:rPr>
              <a:t>close</a:t>
            </a:r>
            <a:r>
              <a:rPr lang="pt-PT" dirty="0" smtClean="0">
                <a:solidFill>
                  <a:srgbClr val="00B0F0"/>
                </a:solidFill>
                <a:latin typeface="Arial" panose="020B0604020202020204" pitchFamily="34" charset="0"/>
                <a:cs typeface="Arial" panose="020B0604020202020204" pitchFamily="34" charset="0"/>
              </a:rPr>
              <a:t>,</a:t>
            </a:r>
          </a:p>
          <a:p>
            <a:pPr marL="0" indent="0">
              <a:buNone/>
            </a:pPr>
            <a:r>
              <a:rPr lang="pt-PT" dirty="0" err="1" smtClean="0">
                <a:solidFill>
                  <a:srgbClr val="00B0F0"/>
                </a:solidFill>
                <a:latin typeface="Arial" panose="020B0604020202020204" pitchFamily="34" charset="0"/>
                <a:cs typeface="Arial" panose="020B0604020202020204" pitchFamily="34" charset="0"/>
              </a:rPr>
              <a:t>close</a:t>
            </a:r>
            <a:r>
              <a:rPr lang="pt-PT" dirty="0" smtClean="0">
                <a:solidFill>
                  <a:srgbClr val="00B0F0"/>
                </a:solidFill>
                <a:latin typeface="Arial" panose="020B0604020202020204" pitchFamily="34" charset="0"/>
                <a:cs typeface="Arial" panose="020B0604020202020204" pitchFamily="34" charset="0"/>
              </a:rPr>
              <a:t> </a:t>
            </a:r>
            <a:r>
              <a:rPr lang="pt-PT" dirty="0" err="1" smtClean="0">
                <a:solidFill>
                  <a:srgbClr val="00B0F0"/>
                </a:solidFill>
                <a:latin typeface="Arial" panose="020B0604020202020204" pitchFamily="34" charset="0"/>
                <a:cs typeface="Arial" panose="020B0604020202020204" pitchFamily="34" charset="0"/>
              </a:rPr>
              <a:t>by</a:t>
            </a:r>
            <a:r>
              <a:rPr lang="pt-PT" dirty="0" smtClean="0">
                <a:solidFill>
                  <a:srgbClr val="00B0F0"/>
                </a:solidFill>
                <a:latin typeface="Arial" panose="020B0604020202020204" pitchFamily="34" charset="0"/>
                <a:cs typeface="Arial" panose="020B0604020202020204" pitchFamily="34" charset="0"/>
              </a:rPr>
              <a:t>.…</a:t>
            </a:r>
            <a:endParaRPr lang="pt-PT"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4996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dirty="0" err="1" smtClean="0"/>
              <a:t>University</a:t>
            </a:r>
            <a:r>
              <a:rPr lang="pt-PT" dirty="0" smtClean="0"/>
              <a:t> </a:t>
            </a:r>
            <a:r>
              <a:rPr lang="pt-PT" dirty="0" err="1" smtClean="0"/>
              <a:t>of</a:t>
            </a:r>
            <a:r>
              <a:rPr lang="pt-PT" dirty="0" smtClean="0"/>
              <a:t> Coimbra</a:t>
            </a:r>
            <a:endParaRPr lang="pt-PT" dirty="0"/>
          </a:p>
        </p:txBody>
      </p:sp>
      <p:sp>
        <p:nvSpPr>
          <p:cNvPr id="3" name="Marcador de Posição de Conteúdo 2"/>
          <p:cNvSpPr>
            <a:spLocks noGrp="1"/>
          </p:cNvSpPr>
          <p:nvPr>
            <p:ph idx="1"/>
          </p:nvPr>
        </p:nvSpPr>
        <p:spPr/>
        <p:txBody>
          <a:bodyPr>
            <a:normAutofit fontScale="92500" lnSpcReduction="10000"/>
          </a:bodyPr>
          <a:lstStyle/>
          <a:p>
            <a:endParaRPr lang="pt-PT" dirty="0" smtClean="0"/>
          </a:p>
          <a:p>
            <a:endParaRPr lang="pt-PT" dirty="0"/>
          </a:p>
          <a:p>
            <a:endParaRPr lang="pt-PT" dirty="0" smtClean="0"/>
          </a:p>
          <a:p>
            <a:endParaRPr lang="pt-PT" dirty="0"/>
          </a:p>
          <a:p>
            <a:endParaRPr lang="pt-PT" dirty="0" smtClean="0"/>
          </a:p>
          <a:p>
            <a:endParaRPr lang="pt-PT" dirty="0"/>
          </a:p>
          <a:p>
            <a:endParaRPr lang="pt-PT" dirty="0" smtClean="0"/>
          </a:p>
          <a:p>
            <a:r>
              <a:rPr lang="pt-PT" dirty="0" err="1" smtClean="0"/>
              <a:t>Founded</a:t>
            </a:r>
            <a:r>
              <a:rPr lang="pt-PT" dirty="0" smtClean="0"/>
              <a:t> in 1290, </a:t>
            </a:r>
            <a:r>
              <a:rPr lang="pt-PT" dirty="0" err="1" smtClean="0"/>
              <a:t>is</a:t>
            </a:r>
            <a:r>
              <a:rPr lang="pt-PT" dirty="0" smtClean="0"/>
              <a:t> </a:t>
            </a:r>
            <a:r>
              <a:rPr lang="pt-PT" dirty="0" err="1" smtClean="0"/>
              <a:t>one</a:t>
            </a:r>
            <a:r>
              <a:rPr lang="pt-PT" dirty="0" smtClean="0"/>
              <a:t> </a:t>
            </a:r>
            <a:r>
              <a:rPr lang="pt-PT" dirty="0" err="1" smtClean="0"/>
              <a:t>of</a:t>
            </a:r>
            <a:r>
              <a:rPr lang="pt-PT" dirty="0" smtClean="0"/>
              <a:t> </a:t>
            </a:r>
            <a:r>
              <a:rPr lang="pt-PT" dirty="0" err="1" smtClean="0"/>
              <a:t>the</a:t>
            </a:r>
            <a:r>
              <a:rPr lang="pt-PT" dirty="0" smtClean="0"/>
              <a:t> </a:t>
            </a:r>
            <a:r>
              <a:rPr lang="pt-PT" dirty="0" err="1" smtClean="0"/>
              <a:t>oldest</a:t>
            </a:r>
            <a:r>
              <a:rPr lang="pt-PT" dirty="0" smtClean="0"/>
              <a:t> </a:t>
            </a:r>
            <a:r>
              <a:rPr lang="pt-PT" dirty="0" err="1" smtClean="0"/>
              <a:t>Universities</a:t>
            </a:r>
            <a:r>
              <a:rPr lang="pt-PT" dirty="0" smtClean="0"/>
              <a:t> in </a:t>
            </a:r>
            <a:r>
              <a:rPr lang="pt-PT" dirty="0" err="1" smtClean="0"/>
              <a:t>the</a:t>
            </a:r>
            <a:r>
              <a:rPr lang="pt-PT" dirty="0" smtClean="0"/>
              <a:t> </a:t>
            </a:r>
            <a:r>
              <a:rPr lang="pt-PT" dirty="0" err="1" smtClean="0"/>
              <a:t>world</a:t>
            </a:r>
            <a:endParaRPr lang="pt-PT"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0768"/>
            <a:ext cx="9144000" cy="3616523"/>
          </a:xfrm>
          <a:prstGeom prst="rect">
            <a:avLst/>
          </a:prstGeom>
        </p:spPr>
      </p:pic>
    </p:spTree>
    <p:extLst>
      <p:ext uri="{BB962C8B-B14F-4D97-AF65-F5344CB8AC3E}">
        <p14:creationId xmlns:p14="http://schemas.microsoft.com/office/powerpoint/2010/main" val="12358771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dirty="0" smtClean="0"/>
              <a:t>Azulejos</a:t>
            </a:r>
            <a:endParaRPr lang="pt-PT" dirty="0"/>
          </a:p>
        </p:txBody>
      </p:sp>
      <p:pic>
        <p:nvPicPr>
          <p:cNvPr id="5" name="Marcador de Posição de Conteúd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59821" y="1124744"/>
            <a:ext cx="4691943" cy="3126740"/>
          </a:xfrm>
        </p:spPr>
      </p:pic>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124744"/>
            <a:ext cx="3960440" cy="3168352"/>
          </a:xfrm>
          <a:prstGeom prst="rect">
            <a:avLst/>
          </a:prstGeom>
        </p:spPr>
      </p:pic>
      <p:sp>
        <p:nvSpPr>
          <p:cNvPr id="7" name="Marcador de Posição de Conteúdo 2"/>
          <p:cNvSpPr txBox="1">
            <a:spLocks/>
          </p:cNvSpPr>
          <p:nvPr/>
        </p:nvSpPr>
        <p:spPr>
          <a:xfrm>
            <a:off x="457200" y="4509120"/>
            <a:ext cx="8229600" cy="16170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pt-PT" dirty="0" err="1" smtClean="0"/>
              <a:t>Introduced</a:t>
            </a:r>
            <a:r>
              <a:rPr lang="pt-PT" dirty="0" smtClean="0"/>
              <a:t> in Portugal </a:t>
            </a:r>
            <a:r>
              <a:rPr lang="pt-PT" dirty="0" err="1" smtClean="0"/>
              <a:t>by</a:t>
            </a:r>
            <a:r>
              <a:rPr lang="pt-PT" dirty="0" smtClean="0"/>
              <a:t> </a:t>
            </a:r>
            <a:r>
              <a:rPr lang="pt-PT" dirty="0" err="1" smtClean="0"/>
              <a:t>the</a:t>
            </a:r>
            <a:r>
              <a:rPr lang="pt-PT" dirty="0" smtClean="0"/>
              <a:t> </a:t>
            </a:r>
            <a:r>
              <a:rPr lang="pt-PT" dirty="0" err="1" smtClean="0"/>
              <a:t>Moors</a:t>
            </a:r>
            <a:r>
              <a:rPr lang="pt-PT" dirty="0" smtClean="0"/>
              <a:t>, </a:t>
            </a:r>
            <a:r>
              <a:rPr lang="pt-PT" dirty="0" err="1" smtClean="0"/>
              <a:t>became</a:t>
            </a:r>
            <a:r>
              <a:rPr lang="pt-PT" dirty="0" smtClean="0"/>
              <a:t> a </a:t>
            </a:r>
            <a:r>
              <a:rPr lang="pt-PT" dirty="0" err="1" smtClean="0"/>
              <a:t>very</a:t>
            </a:r>
            <a:r>
              <a:rPr lang="pt-PT" dirty="0" smtClean="0"/>
              <a:t> popular </a:t>
            </a:r>
            <a:r>
              <a:rPr lang="pt-PT" dirty="0" err="1" smtClean="0"/>
              <a:t>and</a:t>
            </a:r>
            <a:r>
              <a:rPr lang="pt-PT" dirty="0" smtClean="0"/>
              <a:t> </a:t>
            </a:r>
            <a:r>
              <a:rPr lang="pt-PT" dirty="0" err="1" smtClean="0"/>
              <a:t>important</a:t>
            </a:r>
            <a:r>
              <a:rPr lang="pt-PT" dirty="0" smtClean="0"/>
              <a:t> </a:t>
            </a:r>
            <a:r>
              <a:rPr lang="pt-PT" dirty="0" err="1" smtClean="0"/>
              <a:t>aspect</a:t>
            </a:r>
            <a:r>
              <a:rPr lang="pt-PT" dirty="0" smtClean="0"/>
              <a:t> </a:t>
            </a:r>
            <a:r>
              <a:rPr lang="pt-PT" dirty="0" err="1" smtClean="0"/>
              <a:t>of</a:t>
            </a:r>
            <a:r>
              <a:rPr lang="pt-PT" dirty="0" smtClean="0"/>
              <a:t> Portuguese </a:t>
            </a:r>
            <a:r>
              <a:rPr lang="pt-PT" dirty="0" err="1" smtClean="0"/>
              <a:t>arquitecture</a:t>
            </a:r>
            <a:endParaRPr lang="pt-PT" dirty="0"/>
          </a:p>
        </p:txBody>
      </p:sp>
    </p:spTree>
    <p:extLst>
      <p:ext uri="{BB962C8B-B14F-4D97-AF65-F5344CB8AC3E}">
        <p14:creationId xmlns:p14="http://schemas.microsoft.com/office/powerpoint/2010/main" val="27642213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501" y="260648"/>
            <a:ext cx="7728860" cy="5796645"/>
          </a:xfrm>
          <a:prstGeom prst="rect">
            <a:avLst/>
          </a:prstGeom>
        </p:spPr>
      </p:pic>
      <p:sp>
        <p:nvSpPr>
          <p:cNvPr id="2" name="Título 1"/>
          <p:cNvSpPr>
            <a:spLocks noGrp="1"/>
          </p:cNvSpPr>
          <p:nvPr>
            <p:ph type="title"/>
          </p:nvPr>
        </p:nvSpPr>
        <p:spPr>
          <a:xfrm>
            <a:off x="2843808" y="17748"/>
            <a:ext cx="6035588" cy="1143000"/>
          </a:xfrm>
        </p:spPr>
        <p:txBody>
          <a:bodyPr>
            <a:normAutofit/>
          </a:bodyPr>
          <a:lstStyle/>
          <a:p>
            <a:r>
              <a:rPr lang="pt-PT" dirty="0" smtClean="0"/>
              <a:t>Azulejos</a:t>
            </a:r>
            <a:endParaRPr lang="pt-PT" dirty="0"/>
          </a:p>
        </p:txBody>
      </p:sp>
      <p:sp>
        <p:nvSpPr>
          <p:cNvPr id="4" name="CaixaDeTexto 3"/>
          <p:cNvSpPr txBox="1"/>
          <p:nvPr/>
        </p:nvSpPr>
        <p:spPr>
          <a:xfrm>
            <a:off x="251520" y="6165304"/>
            <a:ext cx="7416824" cy="461665"/>
          </a:xfrm>
          <a:prstGeom prst="rect">
            <a:avLst/>
          </a:prstGeom>
          <a:noFill/>
        </p:spPr>
        <p:txBody>
          <a:bodyPr wrap="square" rtlCol="0">
            <a:spAutoFit/>
          </a:bodyPr>
          <a:lstStyle/>
          <a:p>
            <a:r>
              <a:rPr lang="pt-PT" dirty="0" smtClean="0"/>
              <a:t> </a:t>
            </a:r>
            <a:r>
              <a:rPr lang="pt-PT" sz="2400" dirty="0" err="1" smtClean="0"/>
              <a:t>The</a:t>
            </a:r>
            <a:r>
              <a:rPr lang="pt-PT" sz="2400" dirty="0" smtClean="0"/>
              <a:t> </a:t>
            </a:r>
            <a:r>
              <a:rPr lang="pt-PT" sz="2400" dirty="0" err="1" smtClean="0"/>
              <a:t>Chapel</a:t>
            </a:r>
            <a:r>
              <a:rPr lang="pt-PT" sz="2400" dirty="0" smtClean="0"/>
              <a:t> </a:t>
            </a:r>
            <a:r>
              <a:rPr lang="pt-PT" sz="2400" dirty="0" err="1" smtClean="0"/>
              <a:t>of</a:t>
            </a:r>
            <a:r>
              <a:rPr lang="pt-PT" sz="2400" dirty="0" smtClean="0"/>
              <a:t> Souls, Porto</a:t>
            </a:r>
            <a:endParaRPr lang="pt-PT" sz="2400" dirty="0"/>
          </a:p>
        </p:txBody>
      </p:sp>
    </p:spTree>
    <p:extLst>
      <p:ext uri="{BB962C8B-B14F-4D97-AF65-F5344CB8AC3E}">
        <p14:creationId xmlns:p14="http://schemas.microsoft.com/office/powerpoint/2010/main" val="27417051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457200" y="40431"/>
            <a:ext cx="8363272" cy="85010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PT" dirty="0" smtClean="0"/>
              <a:t>Azulejos</a:t>
            </a:r>
            <a:endParaRPr lang="pt-PT" dirty="0"/>
          </a:p>
        </p:txBody>
      </p:sp>
      <p:sp>
        <p:nvSpPr>
          <p:cNvPr id="2" name="Marcador de Posição de Conteúdo 1"/>
          <p:cNvSpPr>
            <a:spLocks noGrp="1"/>
          </p:cNvSpPr>
          <p:nvPr>
            <p:ph idx="1"/>
          </p:nvPr>
        </p:nvSpPr>
        <p:spPr>
          <a:xfrm>
            <a:off x="457200" y="5988794"/>
            <a:ext cx="8229600" cy="648072"/>
          </a:xfrm>
        </p:spPr>
        <p:txBody>
          <a:bodyPr>
            <a:normAutofit/>
          </a:bodyPr>
          <a:lstStyle/>
          <a:p>
            <a:r>
              <a:rPr lang="pt-PT" dirty="0" smtClean="0"/>
              <a:t>St. </a:t>
            </a:r>
            <a:r>
              <a:rPr lang="pt-PT" dirty="0" err="1" smtClean="0"/>
              <a:t>Lourenço’s</a:t>
            </a:r>
            <a:r>
              <a:rPr lang="pt-PT" dirty="0" smtClean="0"/>
              <a:t> </a:t>
            </a:r>
            <a:r>
              <a:rPr lang="pt-PT" dirty="0" err="1" smtClean="0"/>
              <a:t>Church</a:t>
            </a:r>
            <a:r>
              <a:rPr lang="pt-PT" dirty="0" smtClean="0"/>
              <a:t>, Almancil</a:t>
            </a:r>
            <a:endParaRPr lang="pt-PT" dirty="0"/>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3678"/>
            <a:ext cx="9144000" cy="5150644"/>
          </a:xfrm>
          <a:prstGeom prst="rect">
            <a:avLst/>
          </a:prstGeom>
        </p:spPr>
      </p:pic>
    </p:spTree>
    <p:extLst>
      <p:ext uri="{BB962C8B-B14F-4D97-AF65-F5344CB8AC3E}">
        <p14:creationId xmlns:p14="http://schemas.microsoft.com/office/powerpoint/2010/main" val="36180345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PT" dirty="0" smtClean="0"/>
              <a:t>Pedro </a:t>
            </a:r>
            <a:r>
              <a:rPr lang="pt-PT" dirty="0" err="1" smtClean="0"/>
              <a:t>and</a:t>
            </a:r>
            <a:r>
              <a:rPr lang="pt-PT" dirty="0" smtClean="0"/>
              <a:t> Inês, </a:t>
            </a:r>
            <a:r>
              <a:rPr lang="pt-PT" dirty="0" err="1" smtClean="0"/>
              <a:t>or</a:t>
            </a:r>
            <a:r>
              <a:rPr lang="pt-PT" dirty="0" smtClean="0"/>
              <a:t> “boy </a:t>
            </a:r>
            <a:r>
              <a:rPr lang="pt-PT" dirty="0" err="1" smtClean="0"/>
              <a:t>meets</a:t>
            </a:r>
            <a:r>
              <a:rPr lang="pt-PT" dirty="0" smtClean="0"/>
              <a:t> </a:t>
            </a:r>
            <a:r>
              <a:rPr lang="pt-PT" dirty="0" err="1" smtClean="0"/>
              <a:t>girl</a:t>
            </a:r>
            <a:r>
              <a:rPr lang="pt-PT" dirty="0" smtClean="0"/>
              <a:t>” in </a:t>
            </a:r>
            <a:r>
              <a:rPr lang="pt-PT" dirty="0" err="1" smtClean="0"/>
              <a:t>Shakespearean</a:t>
            </a:r>
            <a:r>
              <a:rPr lang="pt-PT" dirty="0" smtClean="0"/>
              <a:t> tones (1339-1355)</a:t>
            </a:r>
            <a:endParaRPr lang="pt-PT" dirty="0"/>
          </a:p>
        </p:txBody>
      </p:sp>
      <p:sp>
        <p:nvSpPr>
          <p:cNvPr id="3" name="Marcador de Posição de Conteúdo 2"/>
          <p:cNvSpPr>
            <a:spLocks noGrp="1"/>
          </p:cNvSpPr>
          <p:nvPr>
            <p:ph idx="1"/>
          </p:nvPr>
        </p:nvSpPr>
        <p:spPr/>
        <p:txBody>
          <a:bodyPr>
            <a:normAutofit fontScale="62500" lnSpcReduction="20000"/>
          </a:bodyPr>
          <a:lstStyle/>
          <a:p>
            <a:r>
              <a:rPr lang="en-US" dirty="0" smtClean="0"/>
              <a:t>Pedro meets </a:t>
            </a:r>
            <a:r>
              <a:rPr lang="en-US" dirty="0" err="1" smtClean="0"/>
              <a:t>Inês</a:t>
            </a:r>
            <a:r>
              <a:rPr lang="en-US" dirty="0" smtClean="0"/>
              <a:t> de Castro, lady-in-waiting of his wife </a:t>
            </a:r>
            <a:r>
              <a:rPr lang="en-US" dirty="0" err="1" smtClean="0"/>
              <a:t>Constança</a:t>
            </a:r>
            <a:r>
              <a:rPr lang="en-US" dirty="0" smtClean="0"/>
              <a:t>, in 1339</a:t>
            </a:r>
          </a:p>
          <a:p>
            <a:endParaRPr lang="en-US" dirty="0" smtClean="0"/>
          </a:p>
          <a:p>
            <a:r>
              <a:rPr lang="en-US" dirty="0" smtClean="0"/>
              <a:t>Pedro and </a:t>
            </a:r>
            <a:r>
              <a:rPr lang="en-US" dirty="0" err="1" smtClean="0"/>
              <a:t>Inês</a:t>
            </a:r>
            <a:r>
              <a:rPr lang="en-US" dirty="0" smtClean="0"/>
              <a:t> maintain a love affair, under strict disapproval of the king, </a:t>
            </a:r>
            <a:r>
              <a:rPr lang="en-US" dirty="0" err="1" smtClean="0"/>
              <a:t>Afonso</a:t>
            </a:r>
            <a:r>
              <a:rPr lang="en-US" dirty="0" smtClean="0"/>
              <a:t> IV</a:t>
            </a:r>
          </a:p>
          <a:p>
            <a:endParaRPr lang="en-US" dirty="0" smtClean="0"/>
          </a:p>
          <a:p>
            <a:r>
              <a:rPr lang="en-US" dirty="0" smtClean="0"/>
              <a:t>After </a:t>
            </a:r>
            <a:r>
              <a:rPr lang="en-US" dirty="0" err="1" smtClean="0"/>
              <a:t>Constança’s</a:t>
            </a:r>
            <a:r>
              <a:rPr lang="en-US" dirty="0" smtClean="0"/>
              <a:t> death in 1345, tension grows between father and son until, in 1355, </a:t>
            </a:r>
            <a:r>
              <a:rPr lang="en-US" dirty="0" err="1" smtClean="0"/>
              <a:t>Afonso</a:t>
            </a:r>
            <a:r>
              <a:rPr lang="en-US" dirty="0" smtClean="0"/>
              <a:t> orders the assassination of </a:t>
            </a:r>
            <a:r>
              <a:rPr lang="en-US" dirty="0" err="1" smtClean="0"/>
              <a:t>Inês</a:t>
            </a:r>
            <a:endParaRPr lang="en-US" dirty="0" smtClean="0"/>
          </a:p>
          <a:p>
            <a:endParaRPr lang="en-US" dirty="0" smtClean="0"/>
          </a:p>
          <a:p>
            <a:r>
              <a:rPr lang="en-US" dirty="0" smtClean="0"/>
              <a:t>Pedro revolts against his father and is defeated within one year, but </a:t>
            </a:r>
            <a:r>
              <a:rPr lang="en-US" dirty="0" err="1" smtClean="0"/>
              <a:t>Afonso</a:t>
            </a:r>
            <a:r>
              <a:rPr lang="en-US" dirty="0" smtClean="0"/>
              <a:t> dies shortly after and Pedro becomes king in 1357</a:t>
            </a:r>
          </a:p>
          <a:p>
            <a:endParaRPr lang="en-US" dirty="0" smtClean="0"/>
          </a:p>
          <a:p>
            <a:r>
              <a:rPr lang="en-US" dirty="0" smtClean="0"/>
              <a:t>Pedro takes his vengeance, after capturing 2 of the 3 assassins</a:t>
            </a:r>
          </a:p>
          <a:p>
            <a:endParaRPr lang="en-US" dirty="0" smtClean="0"/>
          </a:p>
          <a:p>
            <a:r>
              <a:rPr lang="en-US" dirty="0" err="1" smtClean="0"/>
              <a:t>Inês</a:t>
            </a:r>
            <a:r>
              <a:rPr lang="en-US" dirty="0" smtClean="0"/>
              <a:t>’ killers were executed having their hearts removed, one </a:t>
            </a:r>
            <a:r>
              <a:rPr lang="en-US" dirty="0" err="1" smtClean="0"/>
              <a:t>throuh</a:t>
            </a:r>
            <a:r>
              <a:rPr lang="en-US" dirty="0" smtClean="0"/>
              <a:t> his chest and the other through his back, while Pedro watches</a:t>
            </a:r>
            <a:endParaRPr lang="en-US" dirty="0"/>
          </a:p>
        </p:txBody>
      </p:sp>
    </p:spTree>
    <p:extLst>
      <p:ext uri="{BB962C8B-B14F-4D97-AF65-F5344CB8AC3E}">
        <p14:creationId xmlns:p14="http://schemas.microsoft.com/office/powerpoint/2010/main" val="8963441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dirty="0" smtClean="0"/>
              <a:t>“</a:t>
            </a:r>
            <a:r>
              <a:rPr lang="pt-PT" dirty="0" err="1" smtClean="0"/>
              <a:t>The</a:t>
            </a:r>
            <a:r>
              <a:rPr lang="pt-PT" dirty="0" smtClean="0"/>
              <a:t> </a:t>
            </a:r>
            <a:r>
              <a:rPr lang="pt-PT" dirty="0" err="1" smtClean="0"/>
              <a:t>Dead</a:t>
            </a:r>
            <a:r>
              <a:rPr lang="pt-PT" dirty="0" smtClean="0"/>
              <a:t> </a:t>
            </a:r>
            <a:r>
              <a:rPr lang="pt-PT" dirty="0" err="1" smtClean="0"/>
              <a:t>Queen</a:t>
            </a:r>
            <a:r>
              <a:rPr lang="pt-PT" dirty="0" smtClean="0"/>
              <a:t>”</a:t>
            </a:r>
            <a:endParaRPr lang="pt-PT" dirty="0"/>
          </a:p>
        </p:txBody>
      </p:sp>
      <p:sp>
        <p:nvSpPr>
          <p:cNvPr id="3" name="Marcador de Posição de Conteúdo 2"/>
          <p:cNvSpPr>
            <a:spLocks noGrp="1"/>
          </p:cNvSpPr>
          <p:nvPr>
            <p:ph idx="1"/>
          </p:nvPr>
        </p:nvSpPr>
        <p:spPr>
          <a:xfrm>
            <a:off x="179512" y="1412776"/>
            <a:ext cx="8784976" cy="3096344"/>
          </a:xfrm>
        </p:spPr>
        <p:txBody>
          <a:bodyPr>
            <a:normAutofit fontScale="70000" lnSpcReduction="20000"/>
          </a:bodyPr>
          <a:lstStyle/>
          <a:p>
            <a:r>
              <a:rPr lang="pt-PT" dirty="0" smtClean="0"/>
              <a:t>In 1361, Pedro </a:t>
            </a:r>
            <a:r>
              <a:rPr lang="pt-PT" dirty="0" err="1" smtClean="0"/>
              <a:t>has</a:t>
            </a:r>
            <a:r>
              <a:rPr lang="pt-PT" dirty="0" smtClean="0"/>
              <a:t> Inês’ body </a:t>
            </a:r>
            <a:r>
              <a:rPr lang="pt-PT" dirty="0" err="1" smtClean="0"/>
              <a:t>exhumed</a:t>
            </a:r>
            <a:r>
              <a:rPr lang="pt-PT" dirty="0" smtClean="0"/>
              <a:t> </a:t>
            </a:r>
            <a:r>
              <a:rPr lang="pt-PT" dirty="0" err="1" smtClean="0"/>
              <a:t>and</a:t>
            </a:r>
            <a:r>
              <a:rPr lang="pt-PT" dirty="0" smtClean="0"/>
              <a:t> </a:t>
            </a:r>
            <a:r>
              <a:rPr lang="pt-PT" dirty="0" err="1" smtClean="0"/>
              <a:t>reburied</a:t>
            </a:r>
            <a:r>
              <a:rPr lang="pt-PT" dirty="0" smtClean="0"/>
              <a:t> </a:t>
            </a:r>
            <a:r>
              <a:rPr lang="pt-PT" dirty="0" err="1" smtClean="0"/>
              <a:t>with</a:t>
            </a:r>
            <a:r>
              <a:rPr lang="pt-PT" dirty="0" smtClean="0"/>
              <a:t> </a:t>
            </a:r>
            <a:r>
              <a:rPr lang="pt-PT" dirty="0" err="1" smtClean="0"/>
              <a:t>royal</a:t>
            </a:r>
            <a:r>
              <a:rPr lang="pt-PT" dirty="0" smtClean="0"/>
              <a:t> </a:t>
            </a:r>
            <a:r>
              <a:rPr lang="pt-PT" dirty="0" err="1" smtClean="0"/>
              <a:t>honours</a:t>
            </a:r>
            <a:r>
              <a:rPr lang="pt-PT" dirty="0" smtClean="0"/>
              <a:t> in </a:t>
            </a:r>
            <a:r>
              <a:rPr lang="pt-PT" dirty="0" err="1" smtClean="0"/>
              <a:t>the</a:t>
            </a:r>
            <a:r>
              <a:rPr lang="pt-PT" dirty="0" smtClean="0"/>
              <a:t> </a:t>
            </a:r>
            <a:r>
              <a:rPr lang="pt-PT" dirty="0" err="1" smtClean="0"/>
              <a:t>monastery</a:t>
            </a:r>
            <a:r>
              <a:rPr lang="pt-PT" dirty="0" smtClean="0"/>
              <a:t> </a:t>
            </a:r>
            <a:r>
              <a:rPr lang="pt-PT" dirty="0" err="1" smtClean="0"/>
              <a:t>of</a:t>
            </a:r>
            <a:r>
              <a:rPr lang="pt-PT" dirty="0" smtClean="0"/>
              <a:t> Alcobaça.</a:t>
            </a:r>
          </a:p>
          <a:p>
            <a:endParaRPr lang="pt-PT" dirty="0" smtClean="0"/>
          </a:p>
          <a:p>
            <a:r>
              <a:rPr lang="pt-PT" dirty="0" smtClean="0"/>
              <a:t>Pedro </a:t>
            </a:r>
            <a:r>
              <a:rPr lang="pt-PT" dirty="0" err="1" smtClean="0"/>
              <a:t>had</a:t>
            </a:r>
            <a:r>
              <a:rPr lang="pt-PT" dirty="0" smtClean="0"/>
              <a:t> </a:t>
            </a:r>
            <a:r>
              <a:rPr lang="pt-PT" dirty="0" err="1" smtClean="0"/>
              <a:t>two</a:t>
            </a:r>
            <a:r>
              <a:rPr lang="pt-PT" dirty="0" smtClean="0"/>
              <a:t> “</a:t>
            </a:r>
            <a:r>
              <a:rPr lang="pt-PT" dirty="0" err="1" smtClean="0"/>
              <a:t>twin</a:t>
            </a:r>
            <a:r>
              <a:rPr lang="pt-PT" dirty="0" smtClean="0"/>
              <a:t>” </a:t>
            </a:r>
            <a:r>
              <a:rPr lang="pt-PT" dirty="0" err="1" smtClean="0"/>
              <a:t>tombs</a:t>
            </a:r>
            <a:r>
              <a:rPr lang="pt-PT" dirty="0" smtClean="0"/>
              <a:t> </a:t>
            </a:r>
            <a:r>
              <a:rPr lang="pt-PT" dirty="0" err="1" smtClean="0"/>
              <a:t>made</a:t>
            </a:r>
            <a:r>
              <a:rPr lang="pt-PT" dirty="0" smtClean="0"/>
              <a:t>, </a:t>
            </a:r>
            <a:r>
              <a:rPr lang="pt-PT" dirty="0" err="1" smtClean="0"/>
              <a:t>one</a:t>
            </a:r>
            <a:r>
              <a:rPr lang="pt-PT" dirty="0" smtClean="0"/>
              <a:t> for Inês, </a:t>
            </a:r>
            <a:r>
              <a:rPr lang="pt-PT" dirty="0" err="1" smtClean="0"/>
              <a:t>the</a:t>
            </a:r>
            <a:r>
              <a:rPr lang="pt-PT" dirty="0" smtClean="0"/>
              <a:t> </a:t>
            </a:r>
            <a:r>
              <a:rPr lang="pt-PT" dirty="0" err="1" smtClean="0"/>
              <a:t>other</a:t>
            </a:r>
            <a:r>
              <a:rPr lang="pt-PT" dirty="0" smtClean="0"/>
              <a:t> </a:t>
            </a:r>
            <a:r>
              <a:rPr lang="pt-PT" dirty="0" err="1" smtClean="0"/>
              <a:t>reserved</a:t>
            </a:r>
            <a:r>
              <a:rPr lang="pt-PT" dirty="0" smtClean="0"/>
              <a:t> for </a:t>
            </a:r>
            <a:r>
              <a:rPr lang="pt-PT" dirty="0" err="1" smtClean="0"/>
              <a:t>him</a:t>
            </a:r>
            <a:r>
              <a:rPr lang="pt-PT" dirty="0" smtClean="0"/>
              <a:t>. </a:t>
            </a:r>
            <a:r>
              <a:rPr lang="pt-PT" dirty="0" err="1" smtClean="0"/>
              <a:t>Richly</a:t>
            </a:r>
            <a:r>
              <a:rPr lang="pt-PT" dirty="0" smtClean="0"/>
              <a:t> </a:t>
            </a:r>
            <a:r>
              <a:rPr lang="pt-PT" dirty="0" err="1" smtClean="0"/>
              <a:t>decorated</a:t>
            </a:r>
            <a:r>
              <a:rPr lang="pt-PT" dirty="0" smtClean="0"/>
              <a:t>, </a:t>
            </a:r>
            <a:r>
              <a:rPr lang="pt-PT" dirty="0" err="1" smtClean="0"/>
              <a:t>both</a:t>
            </a:r>
            <a:r>
              <a:rPr lang="pt-PT" dirty="0" smtClean="0"/>
              <a:t> </a:t>
            </a:r>
            <a:r>
              <a:rPr lang="pt-PT" dirty="0" err="1" smtClean="0"/>
              <a:t>tombs</a:t>
            </a:r>
            <a:r>
              <a:rPr lang="pt-PT" dirty="0" smtClean="0"/>
              <a:t> </a:t>
            </a:r>
            <a:r>
              <a:rPr lang="pt-PT" dirty="0" err="1" smtClean="0"/>
              <a:t>have</a:t>
            </a:r>
            <a:r>
              <a:rPr lang="pt-PT" dirty="0" smtClean="0"/>
              <a:t> </a:t>
            </a:r>
            <a:r>
              <a:rPr lang="pt-PT" dirty="0" err="1" smtClean="0"/>
              <a:t>the</a:t>
            </a:r>
            <a:r>
              <a:rPr lang="pt-PT" dirty="0" smtClean="0"/>
              <a:t> </a:t>
            </a:r>
            <a:r>
              <a:rPr lang="pt-PT" dirty="0" err="1" smtClean="0"/>
              <a:t>inscription</a:t>
            </a:r>
            <a:r>
              <a:rPr lang="pt-PT" dirty="0" smtClean="0"/>
              <a:t> “</a:t>
            </a:r>
            <a:r>
              <a:rPr lang="pt-PT" dirty="0" err="1" smtClean="0"/>
              <a:t>Until</a:t>
            </a:r>
            <a:r>
              <a:rPr lang="pt-PT" dirty="0" smtClean="0"/>
              <a:t> </a:t>
            </a:r>
            <a:r>
              <a:rPr lang="pt-PT" dirty="0" err="1" smtClean="0"/>
              <a:t>the</a:t>
            </a:r>
            <a:r>
              <a:rPr lang="pt-PT" dirty="0" smtClean="0"/>
              <a:t> </a:t>
            </a:r>
            <a:r>
              <a:rPr lang="pt-PT" dirty="0" err="1" smtClean="0"/>
              <a:t>end</a:t>
            </a:r>
            <a:r>
              <a:rPr lang="pt-PT" dirty="0" smtClean="0"/>
              <a:t> </a:t>
            </a:r>
            <a:r>
              <a:rPr lang="pt-PT" dirty="0" err="1" smtClean="0"/>
              <a:t>of</a:t>
            </a:r>
            <a:r>
              <a:rPr lang="pt-PT" dirty="0" smtClean="0"/>
              <a:t> </a:t>
            </a:r>
            <a:r>
              <a:rPr lang="pt-PT" dirty="0" err="1" smtClean="0"/>
              <a:t>the</a:t>
            </a:r>
            <a:r>
              <a:rPr lang="pt-PT" dirty="0" smtClean="0"/>
              <a:t> </a:t>
            </a:r>
            <a:r>
              <a:rPr lang="pt-PT" dirty="0" err="1" smtClean="0"/>
              <a:t>world</a:t>
            </a:r>
            <a:r>
              <a:rPr lang="pt-PT" dirty="0" smtClean="0"/>
              <a:t>”</a:t>
            </a:r>
          </a:p>
          <a:p>
            <a:endParaRPr lang="pt-PT" dirty="0" smtClean="0"/>
          </a:p>
          <a:p>
            <a:r>
              <a:rPr lang="pt-PT" dirty="0" err="1" smtClean="0"/>
              <a:t>The</a:t>
            </a:r>
            <a:r>
              <a:rPr lang="pt-PT" dirty="0" smtClean="0"/>
              <a:t> </a:t>
            </a:r>
            <a:r>
              <a:rPr lang="pt-PT" dirty="0" err="1" smtClean="0"/>
              <a:t>tombs</a:t>
            </a:r>
            <a:r>
              <a:rPr lang="pt-PT" dirty="0" smtClean="0"/>
              <a:t> are </a:t>
            </a:r>
            <a:r>
              <a:rPr lang="pt-PT" dirty="0" err="1" smtClean="0"/>
              <a:t>placed</a:t>
            </a:r>
            <a:r>
              <a:rPr lang="pt-PT" dirty="0" smtClean="0"/>
              <a:t> </a:t>
            </a:r>
            <a:r>
              <a:rPr lang="pt-PT" dirty="0" err="1" smtClean="0"/>
              <a:t>facing</a:t>
            </a:r>
            <a:r>
              <a:rPr lang="pt-PT" dirty="0" smtClean="0"/>
              <a:t> </a:t>
            </a:r>
            <a:r>
              <a:rPr lang="pt-PT" dirty="0" err="1" smtClean="0"/>
              <a:t>each</a:t>
            </a:r>
            <a:r>
              <a:rPr lang="pt-PT" dirty="0" smtClean="0"/>
              <a:t> </a:t>
            </a:r>
            <a:r>
              <a:rPr lang="pt-PT" dirty="0" err="1" smtClean="0"/>
              <a:t>other</a:t>
            </a:r>
            <a:r>
              <a:rPr lang="pt-PT" dirty="0" smtClean="0"/>
              <a:t>, </a:t>
            </a:r>
            <a:r>
              <a:rPr lang="pt-PT" dirty="0" err="1" smtClean="0"/>
              <a:t>so</a:t>
            </a:r>
            <a:r>
              <a:rPr lang="pt-PT" dirty="0" smtClean="0"/>
              <a:t> </a:t>
            </a:r>
            <a:r>
              <a:rPr lang="pt-PT" dirty="0" err="1" smtClean="0"/>
              <a:t>that</a:t>
            </a:r>
            <a:r>
              <a:rPr lang="pt-PT" dirty="0" smtClean="0"/>
              <a:t> </a:t>
            </a:r>
            <a:r>
              <a:rPr lang="pt-PT" dirty="0" err="1" smtClean="0"/>
              <a:t>the</a:t>
            </a:r>
            <a:r>
              <a:rPr lang="pt-PT" dirty="0" smtClean="0"/>
              <a:t> </a:t>
            </a:r>
            <a:r>
              <a:rPr lang="pt-PT" dirty="0" err="1" smtClean="0"/>
              <a:t>first</a:t>
            </a:r>
            <a:r>
              <a:rPr lang="pt-PT" dirty="0" smtClean="0"/>
              <a:t> </a:t>
            </a:r>
            <a:r>
              <a:rPr lang="pt-PT" dirty="0" err="1" smtClean="0"/>
              <a:t>thing</a:t>
            </a:r>
            <a:r>
              <a:rPr lang="pt-PT" dirty="0" smtClean="0"/>
              <a:t> </a:t>
            </a:r>
            <a:r>
              <a:rPr lang="pt-PT" dirty="0" err="1" smtClean="0"/>
              <a:t>they’ll</a:t>
            </a:r>
            <a:r>
              <a:rPr lang="pt-PT" dirty="0" smtClean="0"/>
              <a:t> </a:t>
            </a:r>
            <a:r>
              <a:rPr lang="pt-PT" dirty="0" err="1" smtClean="0"/>
              <a:t>see</a:t>
            </a:r>
            <a:r>
              <a:rPr lang="pt-PT" dirty="0" smtClean="0"/>
              <a:t> </a:t>
            </a:r>
            <a:r>
              <a:rPr lang="pt-PT" dirty="0" err="1" smtClean="0"/>
              <a:t>when</a:t>
            </a:r>
            <a:r>
              <a:rPr lang="pt-PT" dirty="0" smtClean="0"/>
              <a:t> </a:t>
            </a:r>
            <a:r>
              <a:rPr lang="pt-PT" dirty="0" err="1" smtClean="0"/>
              <a:t>they</a:t>
            </a:r>
            <a:r>
              <a:rPr lang="pt-PT" dirty="0" smtClean="0"/>
              <a:t> </a:t>
            </a:r>
            <a:r>
              <a:rPr lang="pt-PT" dirty="0" err="1" smtClean="0"/>
              <a:t>rise</a:t>
            </a:r>
            <a:r>
              <a:rPr lang="pt-PT" dirty="0" smtClean="0"/>
              <a:t> </a:t>
            </a:r>
            <a:r>
              <a:rPr lang="pt-PT" dirty="0" err="1" smtClean="0"/>
              <a:t>at</a:t>
            </a:r>
            <a:r>
              <a:rPr lang="pt-PT" dirty="0" smtClean="0"/>
              <a:t> </a:t>
            </a:r>
            <a:r>
              <a:rPr lang="pt-PT" dirty="0" err="1" smtClean="0"/>
              <a:t>the</a:t>
            </a:r>
            <a:r>
              <a:rPr lang="pt-PT" dirty="0" smtClean="0"/>
              <a:t> </a:t>
            </a:r>
            <a:r>
              <a:rPr lang="pt-PT" dirty="0" err="1" smtClean="0"/>
              <a:t>Last</a:t>
            </a:r>
            <a:r>
              <a:rPr lang="pt-PT" dirty="0" smtClean="0"/>
              <a:t>  </a:t>
            </a:r>
            <a:r>
              <a:rPr lang="pt-PT" dirty="0" err="1" smtClean="0"/>
              <a:t>Judgement</a:t>
            </a:r>
            <a:r>
              <a:rPr lang="pt-PT" dirty="0" smtClean="0"/>
              <a:t> (“</a:t>
            </a:r>
            <a:r>
              <a:rPr lang="pt-PT" dirty="0" err="1" smtClean="0"/>
              <a:t>the</a:t>
            </a:r>
            <a:r>
              <a:rPr lang="pt-PT" dirty="0" smtClean="0"/>
              <a:t> </a:t>
            </a:r>
            <a:r>
              <a:rPr lang="pt-PT" dirty="0" err="1" smtClean="0"/>
              <a:t>end</a:t>
            </a:r>
            <a:r>
              <a:rPr lang="pt-PT" dirty="0" smtClean="0"/>
              <a:t> </a:t>
            </a:r>
            <a:r>
              <a:rPr lang="pt-PT" dirty="0" err="1" smtClean="0"/>
              <a:t>of</a:t>
            </a:r>
            <a:r>
              <a:rPr lang="pt-PT" dirty="0" smtClean="0"/>
              <a:t> </a:t>
            </a:r>
            <a:r>
              <a:rPr lang="pt-PT" dirty="0" err="1" smtClean="0"/>
              <a:t>the</a:t>
            </a:r>
            <a:r>
              <a:rPr lang="pt-PT" dirty="0" smtClean="0"/>
              <a:t> </a:t>
            </a:r>
            <a:r>
              <a:rPr lang="pt-PT" dirty="0" err="1" smtClean="0"/>
              <a:t>world</a:t>
            </a:r>
            <a:r>
              <a:rPr lang="pt-PT" dirty="0" smtClean="0"/>
              <a:t>”) </a:t>
            </a:r>
            <a:r>
              <a:rPr lang="pt-PT" dirty="0" err="1" smtClean="0"/>
              <a:t>is</a:t>
            </a:r>
            <a:r>
              <a:rPr lang="pt-PT" dirty="0" smtClean="0"/>
              <a:t> </a:t>
            </a:r>
            <a:r>
              <a:rPr lang="pt-PT" dirty="0" err="1" smtClean="0"/>
              <a:t>each</a:t>
            </a:r>
            <a:r>
              <a:rPr lang="pt-PT" dirty="0" smtClean="0"/>
              <a:t> </a:t>
            </a:r>
            <a:r>
              <a:rPr lang="pt-PT" dirty="0" err="1" smtClean="0"/>
              <a:t>other</a:t>
            </a:r>
            <a:endParaRPr lang="pt-PT" dirty="0"/>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2060" y="4293096"/>
            <a:ext cx="6378332" cy="2315865"/>
          </a:xfrm>
          <a:prstGeom prst="rect">
            <a:avLst/>
          </a:prstGeom>
        </p:spPr>
      </p:pic>
    </p:spTree>
    <p:extLst>
      <p:ext uri="{BB962C8B-B14F-4D97-AF65-F5344CB8AC3E}">
        <p14:creationId xmlns:p14="http://schemas.microsoft.com/office/powerpoint/2010/main" val="736957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PT" dirty="0" err="1" smtClean="0"/>
              <a:t>Anglo-Portuguese</a:t>
            </a:r>
            <a:r>
              <a:rPr lang="pt-PT" dirty="0"/>
              <a:t/>
            </a:r>
            <a:br>
              <a:rPr lang="pt-PT" dirty="0"/>
            </a:br>
            <a:r>
              <a:rPr lang="pt-PT" dirty="0" err="1" smtClean="0"/>
              <a:t>Treaty</a:t>
            </a:r>
            <a:r>
              <a:rPr lang="pt-PT" dirty="0" smtClean="0"/>
              <a:t> </a:t>
            </a:r>
            <a:r>
              <a:rPr lang="pt-PT" dirty="0" err="1" smtClean="0"/>
              <a:t>of</a:t>
            </a:r>
            <a:r>
              <a:rPr lang="pt-PT" dirty="0" smtClean="0"/>
              <a:t> </a:t>
            </a:r>
            <a:r>
              <a:rPr lang="pt-PT" dirty="0" err="1" smtClean="0"/>
              <a:t>Alliance</a:t>
            </a:r>
            <a:r>
              <a:rPr lang="pt-PT" dirty="0" smtClean="0"/>
              <a:t> </a:t>
            </a:r>
            <a:r>
              <a:rPr lang="pt-PT" dirty="0" err="1" smtClean="0"/>
              <a:t>and</a:t>
            </a:r>
            <a:r>
              <a:rPr lang="pt-PT" dirty="0" smtClean="0"/>
              <a:t> </a:t>
            </a:r>
            <a:r>
              <a:rPr lang="pt-PT" dirty="0" err="1" smtClean="0"/>
              <a:t>Friendship</a:t>
            </a:r>
            <a:endParaRPr lang="pt-PT" dirty="0"/>
          </a:p>
        </p:txBody>
      </p:sp>
      <p:sp>
        <p:nvSpPr>
          <p:cNvPr id="3" name="Marcador de Posição de Conteúdo 2"/>
          <p:cNvSpPr>
            <a:spLocks noGrp="1"/>
          </p:cNvSpPr>
          <p:nvPr>
            <p:ph idx="1"/>
          </p:nvPr>
        </p:nvSpPr>
        <p:spPr>
          <a:xfrm>
            <a:off x="457200" y="1772816"/>
            <a:ext cx="5729839" cy="4536504"/>
          </a:xfrm>
        </p:spPr>
        <p:txBody>
          <a:bodyPr>
            <a:normAutofit fontScale="85000" lnSpcReduction="20000"/>
          </a:bodyPr>
          <a:lstStyle/>
          <a:p>
            <a:r>
              <a:rPr lang="pt-PT" dirty="0" err="1"/>
              <a:t>The</a:t>
            </a:r>
            <a:r>
              <a:rPr lang="pt-PT" dirty="0"/>
              <a:t> </a:t>
            </a:r>
            <a:r>
              <a:rPr lang="pt-PT" dirty="0" err="1"/>
              <a:t>oldest</a:t>
            </a:r>
            <a:r>
              <a:rPr lang="pt-PT" dirty="0"/>
              <a:t> </a:t>
            </a:r>
            <a:r>
              <a:rPr lang="pt-PT" dirty="0" err="1"/>
              <a:t>alliance</a:t>
            </a:r>
            <a:r>
              <a:rPr lang="pt-PT" dirty="0"/>
              <a:t> </a:t>
            </a:r>
            <a:r>
              <a:rPr lang="pt-PT" dirty="0" err="1"/>
              <a:t>between</a:t>
            </a:r>
            <a:r>
              <a:rPr lang="pt-PT" dirty="0"/>
              <a:t> </a:t>
            </a:r>
            <a:r>
              <a:rPr lang="pt-PT" dirty="0" err="1"/>
              <a:t>two</a:t>
            </a:r>
            <a:r>
              <a:rPr lang="pt-PT" dirty="0"/>
              <a:t> </a:t>
            </a:r>
            <a:r>
              <a:rPr lang="pt-PT" dirty="0" err="1"/>
              <a:t>nations</a:t>
            </a:r>
            <a:r>
              <a:rPr lang="pt-PT" dirty="0"/>
              <a:t> </a:t>
            </a:r>
            <a:r>
              <a:rPr lang="pt-PT" dirty="0" err="1"/>
              <a:t>still</a:t>
            </a:r>
            <a:r>
              <a:rPr lang="pt-PT" dirty="0"/>
              <a:t> in force </a:t>
            </a:r>
            <a:r>
              <a:rPr lang="pt-PT" dirty="0" err="1" smtClean="0"/>
              <a:t>today</a:t>
            </a:r>
            <a:endParaRPr lang="pt-PT" dirty="0" smtClean="0"/>
          </a:p>
          <a:p>
            <a:endParaRPr lang="pt-PT" dirty="0"/>
          </a:p>
          <a:p>
            <a:r>
              <a:rPr lang="pt-PT" dirty="0" err="1" smtClean="0"/>
              <a:t>First</a:t>
            </a:r>
            <a:r>
              <a:rPr lang="pt-PT" dirty="0" smtClean="0"/>
              <a:t> </a:t>
            </a:r>
            <a:r>
              <a:rPr lang="pt-PT" dirty="0" err="1" smtClean="0"/>
              <a:t>foundation</a:t>
            </a:r>
            <a:r>
              <a:rPr lang="pt-PT" dirty="0" smtClean="0"/>
              <a:t> </a:t>
            </a:r>
            <a:r>
              <a:rPr lang="pt-PT" dirty="0" err="1" smtClean="0"/>
              <a:t>of</a:t>
            </a:r>
            <a:r>
              <a:rPr lang="pt-PT" dirty="0" smtClean="0"/>
              <a:t> </a:t>
            </a:r>
            <a:r>
              <a:rPr lang="pt-PT" dirty="0" err="1" smtClean="0"/>
              <a:t>the</a:t>
            </a:r>
            <a:r>
              <a:rPr lang="pt-PT" dirty="0" smtClean="0"/>
              <a:t> </a:t>
            </a:r>
            <a:r>
              <a:rPr lang="pt-PT" dirty="0" err="1" smtClean="0"/>
              <a:t>alliance</a:t>
            </a:r>
            <a:r>
              <a:rPr lang="pt-PT" dirty="0" smtClean="0"/>
              <a:t>, </a:t>
            </a:r>
            <a:r>
              <a:rPr lang="pt-PT" dirty="0" err="1" smtClean="0"/>
              <a:t>the</a:t>
            </a:r>
            <a:r>
              <a:rPr lang="pt-PT" dirty="0" smtClean="0"/>
              <a:t> </a:t>
            </a:r>
            <a:r>
              <a:rPr lang="pt-PT" dirty="0" err="1" smtClean="0"/>
              <a:t>Treaty</a:t>
            </a:r>
            <a:r>
              <a:rPr lang="pt-PT" dirty="0" smtClean="0"/>
              <a:t> </a:t>
            </a:r>
            <a:r>
              <a:rPr lang="pt-PT" dirty="0" err="1" smtClean="0"/>
              <a:t>of</a:t>
            </a:r>
            <a:r>
              <a:rPr lang="pt-PT" dirty="0" smtClean="0"/>
              <a:t>  Tagilde, </a:t>
            </a:r>
            <a:r>
              <a:rPr lang="pt-PT" dirty="0" err="1" smtClean="0"/>
              <a:t>signed</a:t>
            </a:r>
            <a:r>
              <a:rPr lang="pt-PT" dirty="0" smtClean="0"/>
              <a:t> in 1372, </a:t>
            </a:r>
            <a:r>
              <a:rPr lang="pt-PT" dirty="0" err="1" smtClean="0"/>
              <a:t>between</a:t>
            </a:r>
            <a:r>
              <a:rPr lang="pt-PT" dirty="0" smtClean="0"/>
              <a:t> Fernando I </a:t>
            </a:r>
            <a:r>
              <a:rPr lang="pt-PT" dirty="0" err="1" smtClean="0"/>
              <a:t>and</a:t>
            </a:r>
            <a:r>
              <a:rPr lang="pt-PT" dirty="0" smtClean="0"/>
              <a:t> Edward III</a:t>
            </a:r>
          </a:p>
          <a:p>
            <a:endParaRPr lang="pt-PT" dirty="0" smtClean="0"/>
          </a:p>
          <a:p>
            <a:r>
              <a:rPr lang="pt-PT" dirty="0" err="1" smtClean="0"/>
              <a:t>Treaty</a:t>
            </a:r>
            <a:r>
              <a:rPr lang="pt-PT" dirty="0" smtClean="0"/>
              <a:t> </a:t>
            </a:r>
            <a:r>
              <a:rPr lang="pt-PT" dirty="0" err="1" smtClean="0"/>
              <a:t>of</a:t>
            </a:r>
            <a:r>
              <a:rPr lang="pt-PT" dirty="0" smtClean="0"/>
              <a:t> </a:t>
            </a:r>
            <a:r>
              <a:rPr lang="pt-PT" dirty="0" err="1" smtClean="0"/>
              <a:t>alliance</a:t>
            </a:r>
            <a:r>
              <a:rPr lang="pt-PT" dirty="0" smtClean="0"/>
              <a:t> </a:t>
            </a:r>
            <a:r>
              <a:rPr lang="pt-PT" dirty="0" err="1" smtClean="0"/>
              <a:t>and</a:t>
            </a:r>
            <a:r>
              <a:rPr lang="pt-PT" dirty="0" smtClean="0"/>
              <a:t> “</a:t>
            </a:r>
            <a:r>
              <a:rPr lang="pt-PT" dirty="0" err="1" smtClean="0"/>
              <a:t>perpetual</a:t>
            </a:r>
            <a:r>
              <a:rPr lang="pt-PT" dirty="0" smtClean="0"/>
              <a:t> </a:t>
            </a:r>
            <a:r>
              <a:rPr lang="pt-PT" dirty="0" err="1" smtClean="0"/>
              <a:t>friendship</a:t>
            </a:r>
            <a:r>
              <a:rPr lang="pt-PT" dirty="0" smtClean="0"/>
              <a:t>” </a:t>
            </a:r>
            <a:r>
              <a:rPr lang="pt-PT" dirty="0" err="1" smtClean="0"/>
              <a:t>between</a:t>
            </a:r>
            <a:r>
              <a:rPr lang="pt-PT" dirty="0" smtClean="0"/>
              <a:t> </a:t>
            </a:r>
            <a:r>
              <a:rPr lang="pt-PT" dirty="0" err="1" smtClean="0"/>
              <a:t>England</a:t>
            </a:r>
            <a:r>
              <a:rPr lang="pt-PT" dirty="0" smtClean="0"/>
              <a:t> </a:t>
            </a:r>
            <a:r>
              <a:rPr lang="pt-PT" dirty="0" err="1" smtClean="0"/>
              <a:t>and</a:t>
            </a:r>
            <a:r>
              <a:rPr lang="pt-PT" dirty="0" smtClean="0"/>
              <a:t> Portugal, London, 1373</a:t>
            </a:r>
          </a:p>
          <a:p>
            <a:endParaRPr lang="pt-PT" dirty="0" smtClean="0"/>
          </a:p>
          <a:p>
            <a:r>
              <a:rPr lang="pt-PT" dirty="0" err="1" smtClean="0"/>
              <a:t>Treaty</a:t>
            </a:r>
            <a:r>
              <a:rPr lang="pt-PT" dirty="0" smtClean="0"/>
              <a:t> </a:t>
            </a:r>
            <a:r>
              <a:rPr lang="pt-PT" dirty="0" err="1" smtClean="0"/>
              <a:t>of</a:t>
            </a:r>
            <a:r>
              <a:rPr lang="pt-PT" dirty="0" smtClean="0"/>
              <a:t> </a:t>
            </a:r>
            <a:r>
              <a:rPr lang="pt-PT" dirty="0" err="1" smtClean="0"/>
              <a:t>Windsor</a:t>
            </a:r>
            <a:r>
              <a:rPr lang="pt-PT" dirty="0" smtClean="0"/>
              <a:t>, 1386</a:t>
            </a:r>
          </a:p>
          <a:p>
            <a:endParaRPr lang="pt-PT"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160" y="1904866"/>
            <a:ext cx="3102249" cy="4044414"/>
          </a:xfrm>
          <a:prstGeom prst="rect">
            <a:avLst/>
          </a:prstGeom>
        </p:spPr>
      </p:pic>
    </p:spTree>
    <p:extLst>
      <p:ext uri="{BB962C8B-B14F-4D97-AF65-F5344CB8AC3E}">
        <p14:creationId xmlns:p14="http://schemas.microsoft.com/office/powerpoint/2010/main" val="19097428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6752"/>
            <a:ext cx="9144000" cy="4761001"/>
          </a:xfrm>
          <a:prstGeom prst="rect">
            <a:avLst/>
          </a:prstGeom>
        </p:spPr>
      </p:pic>
      <p:sp>
        <p:nvSpPr>
          <p:cNvPr id="2" name="Título 1"/>
          <p:cNvSpPr>
            <a:spLocks noGrp="1"/>
          </p:cNvSpPr>
          <p:nvPr>
            <p:ph type="title"/>
          </p:nvPr>
        </p:nvSpPr>
        <p:spPr>
          <a:xfrm>
            <a:off x="457200" y="188640"/>
            <a:ext cx="8229600" cy="720080"/>
          </a:xfrm>
        </p:spPr>
        <p:txBody>
          <a:bodyPr>
            <a:normAutofit fontScale="90000"/>
          </a:bodyPr>
          <a:lstStyle/>
          <a:p>
            <a:r>
              <a:rPr lang="pt-PT" b="1" dirty="0" smtClean="0"/>
              <a:t>Age </a:t>
            </a:r>
            <a:r>
              <a:rPr lang="pt-PT" b="1" dirty="0" err="1" smtClean="0"/>
              <a:t>of</a:t>
            </a:r>
            <a:r>
              <a:rPr lang="pt-PT" b="1" dirty="0" smtClean="0"/>
              <a:t> </a:t>
            </a:r>
            <a:r>
              <a:rPr lang="pt-PT" b="1" dirty="0" err="1" smtClean="0"/>
              <a:t>Discoveries</a:t>
            </a:r>
            <a:endParaRPr lang="pt-PT" b="1" dirty="0"/>
          </a:p>
        </p:txBody>
      </p:sp>
      <p:sp>
        <p:nvSpPr>
          <p:cNvPr id="3" name="Marcador de Posição de Conteúdo 2"/>
          <p:cNvSpPr>
            <a:spLocks noGrp="1"/>
          </p:cNvSpPr>
          <p:nvPr>
            <p:ph idx="1"/>
          </p:nvPr>
        </p:nvSpPr>
        <p:spPr>
          <a:xfrm>
            <a:off x="457200" y="1600201"/>
            <a:ext cx="8229600" cy="4997151"/>
          </a:xfrm>
        </p:spPr>
        <p:txBody>
          <a:bodyPr>
            <a:normAutofit/>
          </a:bodyPr>
          <a:lstStyle/>
          <a:p>
            <a:endParaRPr lang="pt-PT" dirty="0" smtClean="0"/>
          </a:p>
          <a:p>
            <a:endParaRPr lang="pt-PT" dirty="0"/>
          </a:p>
          <a:p>
            <a:endParaRPr lang="pt-PT" dirty="0" smtClean="0"/>
          </a:p>
          <a:p>
            <a:endParaRPr lang="pt-PT" dirty="0"/>
          </a:p>
          <a:p>
            <a:endParaRPr lang="pt-PT" dirty="0" smtClean="0"/>
          </a:p>
          <a:p>
            <a:endParaRPr lang="pt-PT" dirty="0"/>
          </a:p>
          <a:p>
            <a:endParaRPr lang="pt-PT" dirty="0" smtClean="0"/>
          </a:p>
          <a:p>
            <a:endParaRPr lang="pt-PT" dirty="0"/>
          </a:p>
        </p:txBody>
      </p:sp>
    </p:spTree>
    <p:extLst>
      <p:ext uri="{BB962C8B-B14F-4D97-AF65-F5344CB8AC3E}">
        <p14:creationId xmlns:p14="http://schemas.microsoft.com/office/powerpoint/2010/main" val="42258865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44625"/>
            <a:ext cx="8229600" cy="504056"/>
          </a:xfrm>
        </p:spPr>
        <p:txBody>
          <a:bodyPr>
            <a:normAutofit fontScale="90000"/>
          </a:bodyPr>
          <a:lstStyle/>
          <a:p>
            <a:r>
              <a:rPr lang="pt-PT" dirty="0" smtClean="0"/>
              <a:t>Age </a:t>
            </a:r>
            <a:r>
              <a:rPr lang="pt-PT" dirty="0" err="1" smtClean="0"/>
              <a:t>of</a:t>
            </a:r>
            <a:r>
              <a:rPr lang="pt-PT" dirty="0" smtClean="0"/>
              <a:t> </a:t>
            </a:r>
            <a:r>
              <a:rPr lang="pt-PT" dirty="0" err="1" smtClean="0"/>
              <a:t>Discoveries</a:t>
            </a:r>
            <a:endParaRPr lang="pt-PT" dirty="0"/>
          </a:p>
        </p:txBody>
      </p:sp>
      <p:sp>
        <p:nvSpPr>
          <p:cNvPr id="3" name="Marcador de Posição de Conteúdo 2"/>
          <p:cNvSpPr>
            <a:spLocks noGrp="1"/>
          </p:cNvSpPr>
          <p:nvPr>
            <p:ph idx="1"/>
          </p:nvPr>
        </p:nvSpPr>
        <p:spPr>
          <a:xfrm>
            <a:off x="179512" y="908720"/>
            <a:ext cx="8856984" cy="6120680"/>
          </a:xfrm>
        </p:spPr>
        <p:txBody>
          <a:bodyPr>
            <a:normAutofit/>
          </a:bodyPr>
          <a:lstStyle/>
          <a:p>
            <a:r>
              <a:rPr lang="en-US" sz="1100" dirty="0" smtClean="0"/>
              <a:t>1412—</a:t>
            </a:r>
            <a:r>
              <a:rPr lang="en-US" sz="1100" b="1" u="sng" dirty="0" smtClean="0"/>
              <a:t>Prince Henry, the Navigator</a:t>
            </a:r>
            <a:r>
              <a:rPr lang="en-US" sz="1100" dirty="0" smtClean="0"/>
              <a:t>, orders the first expeditions to the African Coast and Canary Islands.</a:t>
            </a:r>
          </a:p>
          <a:p>
            <a:r>
              <a:rPr lang="en-US" sz="1100" dirty="0" smtClean="0"/>
              <a:t>1415</a:t>
            </a:r>
            <a:r>
              <a:rPr lang="pt-PT" sz="1100" dirty="0"/>
              <a:t>—</a:t>
            </a:r>
            <a:r>
              <a:rPr lang="en-US" sz="1100" dirty="0" smtClean="0"/>
              <a:t>Conquest of Ceuta (North Africa)</a:t>
            </a:r>
          </a:p>
          <a:p>
            <a:r>
              <a:rPr lang="pt-PT" sz="1100" dirty="0" smtClean="0"/>
              <a:t>1419—João Gonçalves Zarco </a:t>
            </a:r>
            <a:r>
              <a:rPr lang="pt-PT" sz="1100" dirty="0" err="1" smtClean="0"/>
              <a:t>and</a:t>
            </a:r>
            <a:r>
              <a:rPr lang="pt-PT" sz="1100" dirty="0" smtClean="0"/>
              <a:t> Tristão Vaz Teixeira </a:t>
            </a:r>
            <a:r>
              <a:rPr lang="pt-PT" sz="1100" dirty="0" err="1" smtClean="0"/>
              <a:t>discovered</a:t>
            </a:r>
            <a:r>
              <a:rPr lang="pt-PT" sz="1100" dirty="0" smtClean="0"/>
              <a:t> Porto Santo </a:t>
            </a:r>
            <a:r>
              <a:rPr lang="pt-PT" sz="1100" dirty="0" err="1" smtClean="0"/>
              <a:t>island</a:t>
            </a:r>
            <a:r>
              <a:rPr lang="pt-PT" sz="1100" dirty="0" smtClean="0"/>
              <a:t>, in </a:t>
            </a:r>
            <a:r>
              <a:rPr lang="pt-PT" sz="1100" b="1" dirty="0" smtClean="0"/>
              <a:t>Madeira </a:t>
            </a:r>
            <a:r>
              <a:rPr lang="pt-PT" sz="1100" dirty="0" err="1" smtClean="0"/>
              <a:t>group</a:t>
            </a:r>
            <a:r>
              <a:rPr lang="pt-PT" sz="1100" dirty="0" smtClean="0"/>
              <a:t>.</a:t>
            </a:r>
          </a:p>
          <a:p>
            <a:r>
              <a:rPr lang="pt-PT" sz="1100" dirty="0" smtClean="0"/>
              <a:t>1420—</a:t>
            </a:r>
            <a:r>
              <a:rPr lang="pt-PT" sz="1100" dirty="0" err="1" smtClean="0"/>
              <a:t>The</a:t>
            </a:r>
            <a:r>
              <a:rPr lang="pt-PT" sz="1100" dirty="0" smtClean="0"/>
              <a:t> </a:t>
            </a:r>
            <a:r>
              <a:rPr lang="pt-PT" sz="1100" dirty="0" err="1" smtClean="0"/>
              <a:t>same</a:t>
            </a:r>
            <a:r>
              <a:rPr lang="pt-PT" sz="1100" dirty="0" smtClean="0"/>
              <a:t> </a:t>
            </a:r>
            <a:r>
              <a:rPr lang="pt-PT" sz="1100" dirty="0" err="1" smtClean="0"/>
              <a:t>sailors</a:t>
            </a:r>
            <a:r>
              <a:rPr lang="pt-PT" sz="1100" dirty="0" smtClean="0"/>
              <a:t> </a:t>
            </a:r>
            <a:r>
              <a:rPr lang="pt-PT" sz="1100" dirty="0" err="1" smtClean="0"/>
              <a:t>and</a:t>
            </a:r>
            <a:r>
              <a:rPr lang="pt-PT" sz="1100" dirty="0" smtClean="0"/>
              <a:t> Bartolomeu Perestrelo </a:t>
            </a:r>
            <a:r>
              <a:rPr lang="pt-PT" sz="1100" dirty="0" err="1" smtClean="0"/>
              <a:t>discovered</a:t>
            </a:r>
            <a:r>
              <a:rPr lang="pt-PT" sz="1100" dirty="0" smtClean="0"/>
              <a:t> </a:t>
            </a:r>
            <a:r>
              <a:rPr lang="pt-PT" sz="1100" dirty="0" err="1" smtClean="0"/>
              <a:t>the</a:t>
            </a:r>
            <a:r>
              <a:rPr lang="pt-PT" sz="1100" dirty="0" smtClean="0"/>
              <a:t> </a:t>
            </a:r>
            <a:r>
              <a:rPr lang="pt-PT" sz="1100" dirty="0" err="1" smtClean="0"/>
              <a:t>island</a:t>
            </a:r>
            <a:r>
              <a:rPr lang="pt-PT" sz="1100" dirty="0" smtClean="0"/>
              <a:t> </a:t>
            </a:r>
            <a:r>
              <a:rPr lang="pt-PT" sz="1100" dirty="0" err="1" smtClean="0"/>
              <a:t>of</a:t>
            </a:r>
            <a:r>
              <a:rPr lang="pt-PT" sz="1100" dirty="0" smtClean="0"/>
              <a:t> </a:t>
            </a:r>
            <a:r>
              <a:rPr lang="pt-PT" sz="1100" b="1" dirty="0" smtClean="0"/>
              <a:t>Madeira</a:t>
            </a:r>
            <a:r>
              <a:rPr lang="pt-PT" sz="1100" dirty="0" smtClean="0"/>
              <a:t> </a:t>
            </a:r>
          </a:p>
          <a:p>
            <a:r>
              <a:rPr lang="en-US" sz="1100" dirty="0" smtClean="0"/>
              <a:t>1427—</a:t>
            </a:r>
            <a:r>
              <a:rPr lang="en-US" sz="1100" dirty="0" err="1" smtClean="0"/>
              <a:t>Diogo</a:t>
            </a:r>
            <a:r>
              <a:rPr lang="en-US" sz="1100" dirty="0" smtClean="0"/>
              <a:t> de </a:t>
            </a:r>
            <a:r>
              <a:rPr lang="en-US" sz="1100" dirty="0" err="1" smtClean="0"/>
              <a:t>Silves</a:t>
            </a:r>
            <a:r>
              <a:rPr lang="en-US" sz="1100" dirty="0" smtClean="0"/>
              <a:t> discovered the Azores, which was colonized in 1431 by Gonçalo Velho Cabral.</a:t>
            </a:r>
          </a:p>
          <a:p>
            <a:r>
              <a:rPr lang="en-US" sz="1100" dirty="0" smtClean="0"/>
              <a:t>1434—Gil </a:t>
            </a:r>
            <a:r>
              <a:rPr lang="en-US" sz="1100" dirty="0" err="1" smtClean="0"/>
              <a:t>Eanes</a:t>
            </a:r>
            <a:r>
              <a:rPr lang="en-US" sz="1100" dirty="0" smtClean="0"/>
              <a:t> sailed round Cape </a:t>
            </a:r>
            <a:r>
              <a:rPr lang="en-US" sz="1100" dirty="0" err="1" smtClean="0"/>
              <a:t>Bojador</a:t>
            </a:r>
            <a:r>
              <a:rPr lang="en-US" sz="1100" dirty="0" smtClean="0"/>
              <a:t>, thus destroying the legends of the ‘Dark Sea’.</a:t>
            </a:r>
          </a:p>
          <a:p>
            <a:r>
              <a:rPr lang="pt-PT" sz="1100" dirty="0" smtClean="0"/>
              <a:t>1444—Dinis Dias </a:t>
            </a:r>
            <a:r>
              <a:rPr lang="pt-PT" sz="1100" dirty="0" err="1" smtClean="0"/>
              <a:t>reached</a:t>
            </a:r>
            <a:r>
              <a:rPr lang="pt-PT" sz="1100" dirty="0" smtClean="0"/>
              <a:t> Cape Green (Cabo Verde).</a:t>
            </a:r>
          </a:p>
          <a:p>
            <a:r>
              <a:rPr lang="en-US" sz="1100" dirty="0" smtClean="0"/>
              <a:t>1446—Álvaro </a:t>
            </a:r>
            <a:r>
              <a:rPr lang="en-US" sz="1100" dirty="0" err="1" smtClean="0"/>
              <a:t>Fernandes</a:t>
            </a:r>
            <a:r>
              <a:rPr lang="en-US" sz="1100" dirty="0" smtClean="0"/>
              <a:t> reached the northern part of </a:t>
            </a:r>
            <a:r>
              <a:rPr lang="en-US" sz="1100" b="1" dirty="0" smtClean="0"/>
              <a:t>Portuguese Guinea</a:t>
            </a:r>
          </a:p>
          <a:p>
            <a:r>
              <a:rPr lang="en-US" sz="1100" dirty="0" smtClean="0"/>
              <a:t>1458—Luis </a:t>
            </a:r>
            <a:r>
              <a:rPr lang="en-US" sz="1100" dirty="0" err="1"/>
              <a:t>C</a:t>
            </a:r>
            <a:r>
              <a:rPr lang="en-US" sz="1100" dirty="0" err="1" smtClean="0"/>
              <a:t>adamosto</a:t>
            </a:r>
            <a:r>
              <a:rPr lang="en-US" sz="1100" dirty="0" smtClean="0"/>
              <a:t> discovers the first </a:t>
            </a:r>
            <a:r>
              <a:rPr lang="en-US" sz="1100" b="1" dirty="0" smtClean="0"/>
              <a:t>Cape Verde Islands</a:t>
            </a:r>
            <a:r>
              <a:rPr lang="en-US" sz="1100" dirty="0" smtClean="0"/>
              <a:t>.</a:t>
            </a:r>
          </a:p>
          <a:p>
            <a:r>
              <a:rPr lang="en-US" sz="1100" dirty="0" smtClean="0"/>
              <a:t>1460—Death of Prince Henry, the Navigator. </a:t>
            </a:r>
            <a:r>
              <a:rPr lang="en-US" sz="1100" dirty="0"/>
              <a:t>S</a:t>
            </a:r>
            <a:r>
              <a:rPr lang="en-US" sz="1100" dirty="0" smtClean="0"/>
              <a:t>ystematic mapping of Atlantic reached 8° N on African Coast and 40° W in the Atlantic </a:t>
            </a:r>
          </a:p>
          <a:p>
            <a:r>
              <a:rPr lang="en-US" sz="1100" dirty="0" smtClean="0"/>
              <a:t>1471—João de </a:t>
            </a:r>
            <a:r>
              <a:rPr lang="en-US" sz="1100" dirty="0" err="1" smtClean="0"/>
              <a:t>Santarém</a:t>
            </a:r>
            <a:r>
              <a:rPr lang="en-US" sz="1100" dirty="0" smtClean="0"/>
              <a:t> and Pedro Escobar crossed the Equator. Discovery of the islands of São Tome and Principe.</a:t>
            </a:r>
          </a:p>
          <a:p>
            <a:r>
              <a:rPr lang="en-US" sz="1100" dirty="0" smtClean="0"/>
              <a:t>1482—</a:t>
            </a:r>
            <a:r>
              <a:rPr lang="en-US" sz="1100" dirty="0" err="1" smtClean="0"/>
              <a:t>Diogo</a:t>
            </a:r>
            <a:r>
              <a:rPr lang="en-US" sz="1100" dirty="0" smtClean="0"/>
              <a:t> </a:t>
            </a:r>
            <a:r>
              <a:rPr lang="en-US" sz="1100" dirty="0" err="1" smtClean="0"/>
              <a:t>Cão</a:t>
            </a:r>
            <a:r>
              <a:rPr lang="en-US" sz="1100" dirty="0" smtClean="0"/>
              <a:t> reached the estuary of the </a:t>
            </a:r>
            <a:r>
              <a:rPr lang="en-US" sz="1100" b="1" dirty="0" smtClean="0"/>
              <a:t>Zaire (Congo) </a:t>
            </a:r>
            <a:r>
              <a:rPr lang="en-US" sz="1100" dirty="0" smtClean="0"/>
              <a:t>and placed a landmark there. Explored 150 km upriver to the </a:t>
            </a:r>
            <a:r>
              <a:rPr lang="en-US" sz="1100" dirty="0" err="1" smtClean="0"/>
              <a:t>Ielala</a:t>
            </a:r>
            <a:r>
              <a:rPr lang="en-US" sz="1100" dirty="0" smtClean="0"/>
              <a:t> Falls.</a:t>
            </a:r>
          </a:p>
          <a:p>
            <a:r>
              <a:rPr lang="en-US" sz="1100" dirty="0" smtClean="0"/>
              <a:t>1484—</a:t>
            </a:r>
            <a:r>
              <a:rPr lang="en-US" sz="1100" dirty="0" err="1" smtClean="0"/>
              <a:t>Diogo</a:t>
            </a:r>
            <a:r>
              <a:rPr lang="en-US" sz="1100" dirty="0" smtClean="0"/>
              <a:t> </a:t>
            </a:r>
            <a:r>
              <a:rPr lang="en-US" sz="1100" dirty="0" err="1" smtClean="0"/>
              <a:t>Cão</a:t>
            </a:r>
            <a:r>
              <a:rPr lang="en-US" sz="1100" dirty="0" smtClean="0"/>
              <a:t> reached Walvis Bay, south of </a:t>
            </a:r>
            <a:r>
              <a:rPr lang="en-US" sz="1100" b="1" dirty="0" smtClean="0"/>
              <a:t>Namibia</a:t>
            </a:r>
            <a:r>
              <a:rPr lang="en-US" sz="1100" dirty="0" smtClean="0"/>
              <a:t>.</a:t>
            </a:r>
          </a:p>
          <a:p>
            <a:r>
              <a:rPr lang="en-US" sz="1100" dirty="0"/>
              <a:t>1488—</a:t>
            </a:r>
            <a:r>
              <a:rPr lang="en-US" sz="1100" dirty="0" err="1"/>
              <a:t>Bartolomeu</a:t>
            </a:r>
            <a:r>
              <a:rPr lang="en-US" sz="1100" dirty="0"/>
              <a:t> Dias, crowning 50 years of effort and methodical expeditions, </a:t>
            </a:r>
            <a:r>
              <a:rPr lang="en-US" sz="1100" dirty="0" smtClean="0"/>
              <a:t>rounds </a:t>
            </a:r>
            <a:r>
              <a:rPr lang="en-US" sz="1100" b="1" dirty="0" smtClean="0"/>
              <a:t>Cape </a:t>
            </a:r>
            <a:r>
              <a:rPr lang="en-US" sz="1100" b="1" dirty="0"/>
              <a:t>of Good </a:t>
            </a:r>
            <a:r>
              <a:rPr lang="en-US" sz="1100" b="1" dirty="0" smtClean="0"/>
              <a:t>Hope,</a:t>
            </a:r>
            <a:r>
              <a:rPr lang="en-US" sz="1100" dirty="0" smtClean="0"/>
              <a:t> enters</a:t>
            </a:r>
            <a:r>
              <a:rPr lang="en-US" sz="1100" dirty="0"/>
              <a:t> Indian Ocean. </a:t>
            </a:r>
          </a:p>
          <a:p>
            <a:r>
              <a:rPr lang="en-US" sz="1100" dirty="0"/>
              <a:t>1494—The </a:t>
            </a:r>
            <a:r>
              <a:rPr lang="en-US" sz="1100" b="1" dirty="0"/>
              <a:t>Treaty of </a:t>
            </a:r>
            <a:r>
              <a:rPr lang="en-US" sz="1100" b="1" dirty="0" err="1"/>
              <a:t>Tordesillas</a:t>
            </a:r>
            <a:r>
              <a:rPr lang="en-US" sz="1100" dirty="0"/>
              <a:t> between Portugal and Spain divided the world into two </a:t>
            </a:r>
            <a:r>
              <a:rPr lang="en-US" sz="1100" dirty="0" smtClean="0"/>
              <a:t>parts</a:t>
            </a:r>
            <a:endParaRPr lang="en-US" sz="1100" dirty="0"/>
          </a:p>
          <a:p>
            <a:r>
              <a:rPr lang="en-US" sz="1100" dirty="0"/>
              <a:t>1495—Voyage of João </a:t>
            </a:r>
            <a:r>
              <a:rPr lang="en-US" sz="1100" dirty="0" err="1"/>
              <a:t>Fernandes</a:t>
            </a:r>
            <a:r>
              <a:rPr lang="en-US" sz="1100" dirty="0"/>
              <a:t>, the Farmer, and Pedro </a:t>
            </a:r>
            <a:r>
              <a:rPr lang="en-US" sz="1100" dirty="0" err="1"/>
              <a:t>Barcelos</a:t>
            </a:r>
            <a:r>
              <a:rPr lang="en-US" sz="1100" dirty="0"/>
              <a:t> to Greenland. </a:t>
            </a:r>
            <a:r>
              <a:rPr lang="en-US" sz="1100" dirty="0" smtClean="0"/>
              <a:t>Discovery of </a:t>
            </a:r>
            <a:r>
              <a:rPr lang="en-US" sz="1100" dirty="0"/>
              <a:t>the land </a:t>
            </a:r>
            <a:r>
              <a:rPr lang="en-US" sz="1100" dirty="0" smtClean="0"/>
              <a:t>of Labrador (</a:t>
            </a:r>
            <a:r>
              <a:rPr lang="en-US" sz="1100" dirty="0" err="1" smtClean="0"/>
              <a:t>lavrador</a:t>
            </a:r>
            <a:r>
              <a:rPr lang="en-US" sz="1100" dirty="0"/>
              <a:t>, farmer)</a:t>
            </a:r>
          </a:p>
          <a:p>
            <a:r>
              <a:rPr lang="en-US" sz="1100" dirty="0"/>
              <a:t>1494—First boats fitted with cannon doors and topsails.</a:t>
            </a:r>
          </a:p>
          <a:p>
            <a:r>
              <a:rPr lang="en-US" sz="1100" dirty="0"/>
              <a:t>1498—Vasco da Gama led the first fleet around Africa to </a:t>
            </a:r>
            <a:r>
              <a:rPr lang="en-US" sz="1100" b="1" dirty="0"/>
              <a:t>India</a:t>
            </a:r>
            <a:r>
              <a:rPr lang="en-US" sz="1100" dirty="0"/>
              <a:t>, arriving in Calicut.</a:t>
            </a:r>
          </a:p>
          <a:p>
            <a:r>
              <a:rPr lang="en-US" sz="1100" dirty="0"/>
              <a:t>1500—Pedro </a:t>
            </a:r>
            <a:r>
              <a:rPr lang="en-US" sz="1100" dirty="0" err="1"/>
              <a:t>Álvares</a:t>
            </a:r>
            <a:r>
              <a:rPr lang="en-US" sz="1100" dirty="0"/>
              <a:t> Cabral discovered </a:t>
            </a:r>
            <a:r>
              <a:rPr lang="en-US" sz="1100" b="1" dirty="0"/>
              <a:t>Brazil</a:t>
            </a:r>
            <a:r>
              <a:rPr lang="en-US" sz="1100" dirty="0"/>
              <a:t> on his way to India.</a:t>
            </a:r>
          </a:p>
          <a:p>
            <a:r>
              <a:rPr lang="en-US" sz="1100" dirty="0"/>
              <a:t>1511— Duarte </a:t>
            </a:r>
            <a:r>
              <a:rPr lang="en-US" sz="1100" dirty="0" err="1"/>
              <a:t>Fernandes</a:t>
            </a:r>
            <a:r>
              <a:rPr lang="en-US" sz="1100" dirty="0"/>
              <a:t> is the first European to visit the Kingdom of Siam (</a:t>
            </a:r>
            <a:r>
              <a:rPr lang="en-US" sz="1100" dirty="0" smtClean="0"/>
              <a:t>Thailand)</a:t>
            </a:r>
          </a:p>
          <a:p>
            <a:r>
              <a:rPr lang="en-US" sz="1100" dirty="0" smtClean="0"/>
              <a:t>1512</a:t>
            </a:r>
            <a:r>
              <a:rPr lang="en-US" sz="1100" dirty="0"/>
              <a:t>— </a:t>
            </a:r>
            <a:r>
              <a:rPr lang="en-US" sz="1100" dirty="0" err="1"/>
              <a:t>António</a:t>
            </a:r>
            <a:r>
              <a:rPr lang="en-US" sz="1100" dirty="0"/>
              <a:t> de Abreu </a:t>
            </a:r>
            <a:r>
              <a:rPr lang="en-US" sz="1100" dirty="0" smtClean="0"/>
              <a:t>reaches</a:t>
            </a:r>
            <a:r>
              <a:rPr lang="en-US" sz="1100" dirty="0"/>
              <a:t> </a:t>
            </a:r>
            <a:r>
              <a:rPr lang="en-US" sz="1100" dirty="0" smtClean="0"/>
              <a:t>Timor </a:t>
            </a:r>
            <a:r>
              <a:rPr lang="en-US" sz="1100" dirty="0"/>
              <a:t>I</a:t>
            </a:r>
            <a:r>
              <a:rPr lang="en-US" sz="1100" dirty="0" smtClean="0"/>
              <a:t>sland,</a:t>
            </a:r>
            <a:r>
              <a:rPr lang="en-US" sz="1100" dirty="0"/>
              <a:t> Banda Islands, Ambon Island and </a:t>
            </a:r>
            <a:r>
              <a:rPr lang="en-US" sz="1100" dirty="0" err="1" smtClean="0"/>
              <a:t>Seram</a:t>
            </a:r>
            <a:r>
              <a:rPr lang="en-US" sz="1100" dirty="0" smtClean="0"/>
              <a:t>.</a:t>
            </a:r>
            <a:r>
              <a:rPr lang="en-US" sz="1100" dirty="0"/>
              <a:t> </a:t>
            </a:r>
            <a:r>
              <a:rPr lang="en-US" sz="1100" dirty="0" smtClean="0"/>
              <a:t>Francisco </a:t>
            </a:r>
            <a:r>
              <a:rPr lang="en-US" sz="1100" dirty="0" err="1" smtClean="0"/>
              <a:t>Serrão</a:t>
            </a:r>
            <a:r>
              <a:rPr lang="en-US" sz="1100" dirty="0"/>
              <a:t> reached the Moluccas</a:t>
            </a:r>
            <a:r>
              <a:rPr lang="en-US" sz="1100" dirty="0" smtClean="0"/>
              <a:t>.</a:t>
            </a:r>
          </a:p>
          <a:p>
            <a:r>
              <a:rPr lang="en-US" sz="1100" dirty="0"/>
              <a:t>1513—The first European trading ship to touch the coasts of China, under Jorge </a:t>
            </a:r>
            <a:r>
              <a:rPr lang="en-US" sz="1100" dirty="0" err="1"/>
              <a:t>Álvares</a:t>
            </a:r>
            <a:r>
              <a:rPr lang="en-US" sz="1100" dirty="0"/>
              <a:t> and Rafael </a:t>
            </a:r>
            <a:r>
              <a:rPr lang="en-US" sz="1100" dirty="0" err="1"/>
              <a:t>Perestrello</a:t>
            </a:r>
            <a:r>
              <a:rPr lang="en-US" sz="1100" dirty="0"/>
              <a:t> later in the same year.</a:t>
            </a:r>
          </a:p>
          <a:p>
            <a:r>
              <a:rPr lang="en-US" sz="1100" dirty="0"/>
              <a:t>1519-1521—</a:t>
            </a:r>
            <a:r>
              <a:rPr lang="en-US" sz="1100" dirty="0" err="1"/>
              <a:t>Fernão</a:t>
            </a:r>
            <a:r>
              <a:rPr lang="en-US" sz="1100" dirty="0"/>
              <a:t> de </a:t>
            </a:r>
            <a:r>
              <a:rPr lang="en-US" sz="1100" dirty="0" err="1"/>
              <a:t>Magalhães's</a:t>
            </a:r>
            <a:r>
              <a:rPr lang="en-US" sz="1100" dirty="0"/>
              <a:t> expedition at the service of the King Charles I of Spain and German "Holy Roman" </a:t>
            </a:r>
            <a:r>
              <a:rPr lang="en-US" sz="1100" dirty="0" smtClean="0"/>
              <a:t>Emperor, in </a:t>
            </a:r>
            <a:r>
              <a:rPr lang="en-US" sz="1100" dirty="0"/>
              <a:t>search of a westward route to the "Spice Islands" (Maluku Islands) became the first known expedition to sail from the </a:t>
            </a:r>
            <a:r>
              <a:rPr lang="en-US" sz="1100" dirty="0" smtClean="0"/>
              <a:t>Atlantic Ocean </a:t>
            </a:r>
            <a:r>
              <a:rPr lang="en-US" sz="1100" dirty="0"/>
              <a:t>into the Pacific Ocean (then named "peaceful sea" by Magellan; the passage being made via the Strait of Magellan), </a:t>
            </a:r>
            <a:r>
              <a:rPr lang="en-US" sz="1100" dirty="0" smtClean="0"/>
              <a:t>and the </a:t>
            </a:r>
            <a:r>
              <a:rPr lang="en-US" sz="1100" dirty="0"/>
              <a:t>first to cross the Pacific</a:t>
            </a:r>
            <a:r>
              <a:rPr lang="en-US" sz="1100" dirty="0" smtClean="0"/>
              <a:t>.</a:t>
            </a:r>
          </a:p>
          <a:p>
            <a:r>
              <a:rPr lang="en-US" sz="1100" dirty="0"/>
              <a:t>1529—</a:t>
            </a:r>
            <a:r>
              <a:rPr lang="en-US" sz="1100" b="1" dirty="0"/>
              <a:t>Treaty of Saragossa</a:t>
            </a:r>
            <a:r>
              <a:rPr lang="en-US" sz="1100" dirty="0"/>
              <a:t> divides the eastern hemisphere between Spain and Portugal</a:t>
            </a:r>
            <a:r>
              <a:rPr lang="en-US" sz="1100" dirty="0" smtClean="0"/>
              <a:t>,</a:t>
            </a:r>
            <a:endParaRPr lang="en-US" sz="1100" dirty="0"/>
          </a:p>
          <a:p>
            <a:r>
              <a:rPr lang="pt-PT" sz="1100" dirty="0"/>
              <a:t>1542—Fernão Mendes Pinto, Diogo </a:t>
            </a:r>
            <a:r>
              <a:rPr lang="pt-PT" sz="1100" dirty="0" err="1"/>
              <a:t>Zeimoto</a:t>
            </a:r>
            <a:r>
              <a:rPr lang="pt-PT" sz="1100" dirty="0"/>
              <a:t> </a:t>
            </a:r>
            <a:r>
              <a:rPr lang="pt-PT" sz="1100" dirty="0" err="1"/>
              <a:t>and</a:t>
            </a:r>
            <a:r>
              <a:rPr lang="pt-PT" sz="1100" dirty="0"/>
              <a:t> </a:t>
            </a:r>
            <a:r>
              <a:rPr lang="pt-PT" sz="1100" dirty="0" err="1"/>
              <a:t>Cristovão</a:t>
            </a:r>
            <a:r>
              <a:rPr lang="pt-PT" sz="1100" dirty="0"/>
              <a:t> Borralho </a:t>
            </a:r>
            <a:r>
              <a:rPr lang="pt-PT" sz="1100" dirty="0" err="1" smtClean="0"/>
              <a:t>reached</a:t>
            </a:r>
            <a:r>
              <a:rPr lang="pt-PT" sz="1100" dirty="0" smtClean="0"/>
              <a:t> </a:t>
            </a:r>
            <a:r>
              <a:rPr lang="pt-PT" sz="1100" dirty="0" err="1" smtClean="0"/>
              <a:t>Japan</a:t>
            </a:r>
            <a:r>
              <a:rPr lang="pt-PT" sz="1100" dirty="0" smtClean="0"/>
              <a:t>.</a:t>
            </a:r>
            <a:endParaRPr lang="pt-PT" sz="1100" dirty="0"/>
          </a:p>
          <a:p>
            <a:r>
              <a:rPr lang="pt-PT" sz="1100" dirty="0"/>
              <a:t>1542—</a:t>
            </a:r>
            <a:r>
              <a:rPr lang="pt-PT" sz="1100" dirty="0" err="1"/>
              <a:t>The</a:t>
            </a:r>
            <a:r>
              <a:rPr lang="pt-PT" sz="1100" dirty="0"/>
              <a:t> </a:t>
            </a:r>
            <a:r>
              <a:rPr lang="pt-PT" sz="1100" dirty="0" err="1"/>
              <a:t>coast</a:t>
            </a:r>
            <a:r>
              <a:rPr lang="pt-PT" sz="1100" dirty="0"/>
              <a:t> </a:t>
            </a:r>
            <a:r>
              <a:rPr lang="pt-PT" sz="1100" dirty="0" err="1"/>
              <a:t>of</a:t>
            </a:r>
            <a:r>
              <a:rPr lang="pt-PT" sz="1100" dirty="0"/>
              <a:t> </a:t>
            </a:r>
            <a:r>
              <a:rPr lang="pt-PT" sz="1100" dirty="0" err="1" smtClean="0"/>
              <a:t>California</a:t>
            </a:r>
            <a:r>
              <a:rPr lang="pt-PT" sz="1100" dirty="0" smtClean="0"/>
              <a:t> </a:t>
            </a:r>
            <a:r>
              <a:rPr lang="pt-PT" sz="1100" dirty="0"/>
              <a:t> </a:t>
            </a:r>
            <a:r>
              <a:rPr lang="pt-PT" sz="1100" dirty="0" err="1"/>
              <a:t>explored</a:t>
            </a:r>
            <a:r>
              <a:rPr lang="pt-PT" sz="1100" dirty="0"/>
              <a:t> </a:t>
            </a:r>
            <a:r>
              <a:rPr lang="pt-PT" sz="1100" dirty="0" err="1"/>
              <a:t>by</a:t>
            </a:r>
            <a:r>
              <a:rPr lang="pt-PT" sz="1100" dirty="0"/>
              <a:t> João Rodrigues Cabrilho </a:t>
            </a:r>
            <a:r>
              <a:rPr lang="pt-PT" sz="1100" dirty="0" err="1"/>
              <a:t>on</a:t>
            </a:r>
            <a:r>
              <a:rPr lang="pt-PT" sz="1100" dirty="0"/>
              <a:t> </a:t>
            </a:r>
            <a:r>
              <a:rPr lang="pt-PT" sz="1100" dirty="0" err="1"/>
              <a:t>behalf</a:t>
            </a:r>
            <a:r>
              <a:rPr lang="pt-PT" sz="1100" dirty="0"/>
              <a:t> </a:t>
            </a:r>
            <a:r>
              <a:rPr lang="pt-PT" sz="1100" dirty="0" err="1"/>
              <a:t>of</a:t>
            </a:r>
            <a:r>
              <a:rPr lang="pt-PT" sz="1100" dirty="0"/>
              <a:t> </a:t>
            </a:r>
            <a:r>
              <a:rPr lang="pt-PT" sz="1100" dirty="0" err="1"/>
              <a:t>Spain</a:t>
            </a:r>
            <a:r>
              <a:rPr lang="pt-PT" sz="1100" dirty="0"/>
              <a:t>.</a:t>
            </a:r>
          </a:p>
          <a:p>
            <a:r>
              <a:rPr lang="pt-PT" sz="1100" dirty="0"/>
              <a:t>1557—</a:t>
            </a:r>
            <a:r>
              <a:rPr lang="pt-PT" sz="1100" b="1" dirty="0"/>
              <a:t>Macau</a:t>
            </a:r>
            <a:r>
              <a:rPr lang="pt-PT" sz="1100" dirty="0"/>
              <a:t> </a:t>
            </a:r>
            <a:r>
              <a:rPr lang="pt-PT" sz="1100" dirty="0" err="1"/>
              <a:t>given</a:t>
            </a:r>
            <a:r>
              <a:rPr lang="pt-PT" sz="1100" dirty="0"/>
              <a:t> to Portugal </a:t>
            </a:r>
            <a:r>
              <a:rPr lang="pt-PT" sz="1100" dirty="0" err="1"/>
              <a:t>by</a:t>
            </a:r>
            <a:r>
              <a:rPr lang="pt-PT" sz="1100" dirty="0"/>
              <a:t> </a:t>
            </a:r>
            <a:r>
              <a:rPr lang="pt-PT" sz="1100" dirty="0" err="1"/>
              <a:t>the</a:t>
            </a:r>
            <a:r>
              <a:rPr lang="pt-PT" sz="1100" dirty="0"/>
              <a:t> </a:t>
            </a:r>
            <a:r>
              <a:rPr lang="pt-PT" sz="1100" dirty="0" err="1"/>
              <a:t>Emperor</a:t>
            </a:r>
            <a:r>
              <a:rPr lang="pt-PT" sz="1100" dirty="0"/>
              <a:t> </a:t>
            </a:r>
            <a:r>
              <a:rPr lang="pt-PT" sz="1100" dirty="0" err="1"/>
              <a:t>of</a:t>
            </a:r>
            <a:r>
              <a:rPr lang="pt-PT" sz="1100" dirty="0"/>
              <a:t> China as a </a:t>
            </a:r>
            <a:r>
              <a:rPr lang="pt-PT" sz="1100" dirty="0" err="1"/>
              <a:t>reward</a:t>
            </a:r>
            <a:r>
              <a:rPr lang="pt-PT" sz="1100" dirty="0"/>
              <a:t> for </a:t>
            </a:r>
            <a:r>
              <a:rPr lang="pt-PT" sz="1100" dirty="0" err="1"/>
              <a:t>services</a:t>
            </a:r>
            <a:r>
              <a:rPr lang="pt-PT" sz="1100" dirty="0"/>
              <a:t> </a:t>
            </a:r>
            <a:r>
              <a:rPr lang="pt-PT" sz="1100" dirty="0" err="1"/>
              <a:t>rendered</a:t>
            </a:r>
            <a:r>
              <a:rPr lang="pt-PT" sz="1100" dirty="0"/>
              <a:t> </a:t>
            </a:r>
            <a:r>
              <a:rPr lang="pt-PT" sz="1100" dirty="0" err="1"/>
              <a:t>against</a:t>
            </a:r>
            <a:r>
              <a:rPr lang="pt-PT" sz="1100" dirty="0"/>
              <a:t> </a:t>
            </a:r>
            <a:r>
              <a:rPr lang="pt-PT" sz="1100" dirty="0" err="1"/>
              <a:t>the</a:t>
            </a:r>
            <a:r>
              <a:rPr lang="pt-PT" sz="1100" dirty="0"/>
              <a:t> </a:t>
            </a:r>
            <a:r>
              <a:rPr lang="pt-PT" sz="1100" dirty="0" err="1" smtClean="0"/>
              <a:t>pirates</a:t>
            </a:r>
            <a:r>
              <a:rPr lang="pt-PT" sz="1100" dirty="0" smtClean="0"/>
              <a:t>  in </a:t>
            </a:r>
            <a:r>
              <a:rPr lang="pt-PT" sz="1100" dirty="0" err="1" smtClean="0"/>
              <a:t>the</a:t>
            </a:r>
            <a:r>
              <a:rPr lang="pt-PT" sz="1100" dirty="0"/>
              <a:t> </a:t>
            </a:r>
            <a:r>
              <a:rPr lang="pt-PT" sz="1100" dirty="0" err="1"/>
              <a:t>South</a:t>
            </a:r>
            <a:r>
              <a:rPr lang="pt-PT" sz="1100" dirty="0"/>
              <a:t> China </a:t>
            </a:r>
            <a:r>
              <a:rPr lang="pt-PT" sz="1100" dirty="0" err="1"/>
              <a:t>Sea</a:t>
            </a:r>
            <a:r>
              <a:rPr lang="pt-PT" sz="1100" dirty="0"/>
              <a:t>.</a:t>
            </a:r>
          </a:p>
          <a:p>
            <a:endParaRPr lang="en-US" sz="1100" dirty="0"/>
          </a:p>
          <a:p>
            <a:endParaRPr lang="en-US" sz="1100" dirty="0" smtClean="0"/>
          </a:p>
          <a:p>
            <a:endParaRPr lang="pt-PT" sz="1100" dirty="0" smtClean="0"/>
          </a:p>
          <a:p>
            <a:endParaRPr lang="pt-PT" sz="1100"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8826" y="0"/>
            <a:ext cx="2305174" cy="2627478"/>
          </a:xfrm>
          <a:prstGeom prst="rect">
            <a:avLst/>
          </a:prstGeom>
        </p:spPr>
      </p:pic>
    </p:spTree>
    <p:extLst>
      <p:ext uri="{BB962C8B-B14F-4D97-AF65-F5344CB8AC3E}">
        <p14:creationId xmlns:p14="http://schemas.microsoft.com/office/powerpoint/2010/main" val="20704946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9"/>
            <a:ext cx="8229600" cy="562073"/>
          </a:xfrm>
        </p:spPr>
        <p:txBody>
          <a:bodyPr>
            <a:normAutofit fontScale="90000"/>
          </a:bodyPr>
          <a:lstStyle/>
          <a:p>
            <a:r>
              <a:rPr lang="pt-PT" dirty="0"/>
              <a:t>Age </a:t>
            </a:r>
            <a:r>
              <a:rPr lang="pt-PT" dirty="0" err="1"/>
              <a:t>of</a:t>
            </a:r>
            <a:r>
              <a:rPr lang="pt-PT" dirty="0"/>
              <a:t> </a:t>
            </a:r>
            <a:r>
              <a:rPr lang="pt-PT" dirty="0" err="1"/>
              <a:t>Discoveries</a:t>
            </a:r>
            <a:endParaRPr lang="pt-PT" dirty="0"/>
          </a:p>
        </p:txBody>
      </p:sp>
      <p:sp>
        <p:nvSpPr>
          <p:cNvPr id="3" name="Marcador de Posição de Conteúdo 2"/>
          <p:cNvSpPr>
            <a:spLocks noGrp="1"/>
          </p:cNvSpPr>
          <p:nvPr>
            <p:ph idx="1"/>
          </p:nvPr>
        </p:nvSpPr>
        <p:spPr>
          <a:xfrm>
            <a:off x="457200" y="980729"/>
            <a:ext cx="6707088" cy="5145436"/>
          </a:xfrm>
        </p:spPr>
        <p:txBody>
          <a:bodyPr>
            <a:normAutofit fontScale="85000" lnSpcReduction="10000"/>
          </a:bodyPr>
          <a:lstStyle/>
          <a:p>
            <a:r>
              <a:rPr lang="en-US" dirty="0" smtClean="0"/>
              <a:t>Two of the most remarkable Portuguese navigators and military leaders were Vasco da Gama and </a:t>
            </a:r>
            <a:r>
              <a:rPr lang="en-US" dirty="0" err="1" smtClean="0"/>
              <a:t>Afonso</a:t>
            </a:r>
            <a:r>
              <a:rPr lang="en-US" dirty="0" smtClean="0"/>
              <a:t> de Albuquerque</a:t>
            </a:r>
          </a:p>
          <a:p>
            <a:endParaRPr lang="en-US" dirty="0" smtClean="0"/>
          </a:p>
          <a:p>
            <a:r>
              <a:rPr lang="en-US" dirty="0" smtClean="0"/>
              <a:t>Their military victories and conquests, as well as success in administering conquered lands, brought them fame and fortune.</a:t>
            </a:r>
          </a:p>
          <a:p>
            <a:endParaRPr lang="en-US" dirty="0" smtClean="0"/>
          </a:p>
          <a:p>
            <a:r>
              <a:rPr lang="en-US" dirty="0" smtClean="0"/>
              <a:t>Sadly, they were also responsible for their share of atrocities, perpetrated against civilians and/or prisoners</a:t>
            </a:r>
            <a:endParaRPr lang="en-US" dirty="0"/>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9942" y="980728"/>
            <a:ext cx="1604058" cy="2232248"/>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9943" y="3573016"/>
            <a:ext cx="1604058" cy="2880013"/>
          </a:xfrm>
          <a:prstGeom prst="rect">
            <a:avLst/>
          </a:prstGeom>
        </p:spPr>
      </p:pic>
    </p:spTree>
    <p:extLst>
      <p:ext uri="{BB962C8B-B14F-4D97-AF65-F5344CB8AC3E}">
        <p14:creationId xmlns:p14="http://schemas.microsoft.com/office/powerpoint/2010/main" val="35164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8147248" cy="779687"/>
          </a:xfrm>
        </p:spPr>
        <p:txBody>
          <a:bodyPr>
            <a:normAutofit/>
          </a:bodyPr>
          <a:lstStyle/>
          <a:p>
            <a:pPr algn="ctr"/>
            <a:r>
              <a:rPr lang="pt-PT" sz="4000" dirty="0" smtClean="0"/>
              <a:t>Long </a:t>
            </a:r>
            <a:r>
              <a:rPr lang="pt-PT" sz="4000" dirty="0" err="1" smtClean="0"/>
              <a:t>before</a:t>
            </a:r>
            <a:r>
              <a:rPr lang="pt-PT" sz="4000" dirty="0" smtClean="0"/>
              <a:t> Portugal</a:t>
            </a:r>
            <a:r>
              <a:rPr lang="pt-PT" dirty="0" smtClean="0"/>
              <a:t>…</a:t>
            </a:r>
            <a:endParaRPr lang="pt-PT" dirty="0"/>
          </a:p>
        </p:txBody>
      </p:sp>
      <p:sp>
        <p:nvSpPr>
          <p:cNvPr id="3" name="Marcador de Posição de Conteúdo 2"/>
          <p:cNvSpPr>
            <a:spLocks noGrp="1"/>
          </p:cNvSpPr>
          <p:nvPr>
            <p:ph idx="1"/>
          </p:nvPr>
        </p:nvSpPr>
        <p:spPr>
          <a:xfrm>
            <a:off x="35745" y="1079649"/>
            <a:ext cx="8954734" cy="4412953"/>
          </a:xfrm>
        </p:spPr>
        <p:txBody>
          <a:bodyPr>
            <a:noAutofit/>
          </a:bodyPr>
          <a:lstStyle/>
          <a:p>
            <a:r>
              <a:rPr lang="en-US" sz="2400" dirty="0"/>
              <a:t>The rock engravings in </a:t>
            </a:r>
            <a:r>
              <a:rPr lang="en-US" sz="2400" dirty="0" err="1"/>
              <a:t>Foz</a:t>
            </a:r>
            <a:r>
              <a:rPr lang="en-US" sz="2400" dirty="0"/>
              <a:t> </a:t>
            </a:r>
            <a:r>
              <a:rPr lang="en-US" sz="2400" dirty="0" err="1"/>
              <a:t>Côa</a:t>
            </a:r>
            <a:r>
              <a:rPr lang="en-US" sz="2400" dirty="0"/>
              <a:t> and </a:t>
            </a:r>
            <a:r>
              <a:rPr lang="en-US" sz="2400" dirty="0" err="1"/>
              <a:t>Siega</a:t>
            </a:r>
            <a:r>
              <a:rPr lang="en-US" sz="2400" dirty="0"/>
              <a:t> Verde, dating from the Upper </a:t>
            </a:r>
            <a:r>
              <a:rPr lang="en-US" sz="2400" dirty="0" smtClean="0"/>
              <a:t>Paleolithic </a:t>
            </a:r>
            <a:r>
              <a:rPr lang="en-US" sz="2400" dirty="0"/>
              <a:t>to the final Magdalenian/ </a:t>
            </a:r>
            <a:r>
              <a:rPr lang="en-US" sz="2400" dirty="0" err="1" smtClean="0"/>
              <a:t>Epipaleolithic</a:t>
            </a:r>
            <a:r>
              <a:rPr lang="en-US" sz="2400" dirty="0" smtClean="0"/>
              <a:t> </a:t>
            </a:r>
            <a:r>
              <a:rPr lang="en-US" sz="2400" dirty="0"/>
              <a:t>(22.000 – 8.000 BCE), represent a unique example of the first manifestations of human symbolic creation </a:t>
            </a:r>
            <a:r>
              <a:rPr lang="en-US" sz="2400" dirty="0" smtClean="0"/>
              <a:t>and </a:t>
            </a:r>
            <a:r>
              <a:rPr lang="en-US" sz="2400" dirty="0"/>
              <a:t>constitute an unrivalled source for understanding </a:t>
            </a:r>
            <a:r>
              <a:rPr lang="en-US" sz="2400" dirty="0" smtClean="0"/>
              <a:t>Paleolithic </a:t>
            </a:r>
            <a:r>
              <a:rPr lang="en-US" sz="2400" dirty="0"/>
              <a:t>art</a:t>
            </a:r>
            <a:r>
              <a:rPr lang="en-US" sz="2400" dirty="0" smtClean="0"/>
              <a:t>. (UNESCO World Heritage website)</a:t>
            </a:r>
            <a:endParaRPr lang="pt-PT" sz="2400"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2996952"/>
            <a:ext cx="5148064" cy="3861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descr="C:\Users\pm\Google Drive\_Portugal\500px-LocalVilaNovaDeFozCoa.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04" y="2963781"/>
            <a:ext cx="2659986" cy="3894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101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0"/>
            <a:ext cx="8229600" cy="1143000"/>
          </a:xfrm>
        </p:spPr>
        <p:txBody>
          <a:bodyPr/>
          <a:lstStyle/>
          <a:p>
            <a:r>
              <a:rPr lang="en-US" dirty="0"/>
              <a:t>Portuguese caravel</a:t>
            </a:r>
            <a:endParaRPr lang="pt-PT" dirty="0"/>
          </a:p>
        </p:txBody>
      </p:sp>
      <p:sp>
        <p:nvSpPr>
          <p:cNvPr id="3" name="Marcador de Posição de Conteúdo 2"/>
          <p:cNvSpPr>
            <a:spLocks noGrp="1"/>
          </p:cNvSpPr>
          <p:nvPr>
            <p:ph idx="1"/>
          </p:nvPr>
        </p:nvSpPr>
        <p:spPr>
          <a:xfrm>
            <a:off x="97160" y="1244352"/>
            <a:ext cx="4042792" cy="5003440"/>
          </a:xfrm>
        </p:spPr>
        <p:txBody>
          <a:bodyPr>
            <a:normAutofit fontScale="92500" lnSpcReduction="10000"/>
          </a:bodyPr>
          <a:lstStyle/>
          <a:p>
            <a:r>
              <a:rPr lang="en-US" dirty="0" smtClean="0"/>
              <a:t>This </a:t>
            </a:r>
            <a:r>
              <a:rPr lang="en-US" dirty="0"/>
              <a:t>was the standard model used by the Portuguese in their voyages of </a:t>
            </a:r>
            <a:r>
              <a:rPr lang="en-US" dirty="0" smtClean="0"/>
              <a:t>exploration.</a:t>
            </a:r>
          </a:p>
          <a:p>
            <a:endParaRPr lang="en-US" dirty="0" smtClean="0"/>
          </a:p>
          <a:p>
            <a:r>
              <a:rPr lang="en-US" dirty="0" smtClean="0"/>
              <a:t>It </a:t>
            </a:r>
            <a:r>
              <a:rPr lang="en-US" dirty="0"/>
              <a:t>was able to sail into the wind, unlike every other </a:t>
            </a:r>
            <a:r>
              <a:rPr lang="en-US" dirty="0" smtClean="0"/>
              <a:t>ship. </a:t>
            </a:r>
            <a:r>
              <a:rPr lang="en-US" dirty="0"/>
              <a:t>It could accommodate about 20 </a:t>
            </a:r>
            <a:r>
              <a:rPr lang="en-US" dirty="0" smtClean="0"/>
              <a:t>sailors.</a:t>
            </a:r>
            <a:endParaRPr lang="pt-PT" dirty="0"/>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1960" y="1252116"/>
            <a:ext cx="4738072" cy="4995676"/>
          </a:xfrm>
          <a:prstGeom prst="rect">
            <a:avLst/>
          </a:prstGeom>
        </p:spPr>
      </p:pic>
    </p:spTree>
    <p:extLst>
      <p:ext uri="{BB962C8B-B14F-4D97-AF65-F5344CB8AC3E}">
        <p14:creationId xmlns:p14="http://schemas.microsoft.com/office/powerpoint/2010/main" val="20064746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dirty="0" err="1" smtClean="0"/>
              <a:t>The</a:t>
            </a:r>
            <a:r>
              <a:rPr lang="pt-PT" dirty="0" smtClean="0"/>
              <a:t> </a:t>
            </a:r>
            <a:r>
              <a:rPr lang="pt-PT" dirty="0" err="1" smtClean="0"/>
              <a:t>Lusiads</a:t>
            </a:r>
            <a:endParaRPr lang="pt-PT" dirty="0"/>
          </a:p>
        </p:txBody>
      </p:sp>
      <p:sp>
        <p:nvSpPr>
          <p:cNvPr id="3" name="Marcador de Posição de Conteúdo 2"/>
          <p:cNvSpPr>
            <a:spLocks noGrp="1"/>
          </p:cNvSpPr>
          <p:nvPr>
            <p:ph idx="1"/>
          </p:nvPr>
        </p:nvSpPr>
        <p:spPr>
          <a:xfrm>
            <a:off x="323528" y="1252326"/>
            <a:ext cx="5915000" cy="1672618"/>
          </a:xfrm>
        </p:spPr>
        <p:txBody>
          <a:bodyPr>
            <a:normAutofit/>
          </a:bodyPr>
          <a:lstStyle/>
          <a:p>
            <a:r>
              <a:rPr lang="en-US" dirty="0" smtClean="0"/>
              <a:t>An epic </a:t>
            </a:r>
            <a:r>
              <a:rPr lang="en-US" dirty="0"/>
              <a:t>poem </a:t>
            </a:r>
            <a:r>
              <a:rPr lang="en-US" dirty="0" smtClean="0"/>
              <a:t>by </a:t>
            </a:r>
            <a:r>
              <a:rPr lang="en-US" dirty="0"/>
              <a:t>Luis </a:t>
            </a:r>
            <a:r>
              <a:rPr lang="en-US" dirty="0" err="1"/>
              <a:t>Vaz</a:t>
            </a:r>
            <a:r>
              <a:rPr lang="en-US" dirty="0"/>
              <a:t> de Camoes, published about </a:t>
            </a:r>
            <a:r>
              <a:rPr lang="en-US" dirty="0" smtClean="0"/>
              <a:t>1572.</a:t>
            </a:r>
          </a:p>
          <a:p>
            <a:endParaRPr lang="en-US" dirty="0" smtClean="0"/>
          </a:p>
          <a:p>
            <a:pPr marL="0" indent="0">
              <a:buNone/>
            </a:pPr>
            <a:endParaRPr lang="pt-PT"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5404" y="1268760"/>
            <a:ext cx="2372564" cy="2267892"/>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6952"/>
            <a:ext cx="4206953" cy="3861048"/>
          </a:xfrm>
          <a:prstGeom prst="rect">
            <a:avLst/>
          </a:prstGeom>
        </p:spPr>
      </p:pic>
      <p:sp>
        <p:nvSpPr>
          <p:cNvPr id="7" name="Marcador de Posição de Conteúdo 2"/>
          <p:cNvSpPr txBox="1">
            <a:spLocks/>
          </p:cNvSpPr>
          <p:nvPr/>
        </p:nvSpPr>
        <p:spPr>
          <a:xfrm>
            <a:off x="4499992" y="3717032"/>
            <a:ext cx="4330824" cy="2561532"/>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The poem recounts the Portuguese voyages during the age of discoveries, including Vasco da Gama’s opening of the sea route to India and the Far East.</a:t>
            </a:r>
            <a:endParaRPr lang="pt-PT" dirty="0"/>
          </a:p>
        </p:txBody>
      </p:sp>
    </p:spTree>
    <p:extLst>
      <p:ext uri="{BB962C8B-B14F-4D97-AF65-F5344CB8AC3E}">
        <p14:creationId xmlns:p14="http://schemas.microsoft.com/office/powerpoint/2010/main" val="20024792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dirty="0" smtClean="0"/>
              <a:t>Portuguese </a:t>
            </a:r>
            <a:r>
              <a:rPr lang="pt-PT" dirty="0" err="1" smtClean="0"/>
              <a:t>navigation</a:t>
            </a:r>
            <a:endParaRPr lang="pt-PT" dirty="0"/>
          </a:p>
        </p:txBody>
      </p:sp>
      <p:sp>
        <p:nvSpPr>
          <p:cNvPr id="3" name="Marcador de Posição de Conteúdo 2"/>
          <p:cNvSpPr>
            <a:spLocks noGrp="1"/>
          </p:cNvSpPr>
          <p:nvPr>
            <p:ph idx="1"/>
          </p:nvPr>
        </p:nvSpPr>
        <p:spPr>
          <a:xfrm>
            <a:off x="539552" y="5085184"/>
            <a:ext cx="8229600" cy="1324743"/>
          </a:xfrm>
        </p:spPr>
        <p:txBody>
          <a:bodyPr>
            <a:normAutofit fontScale="85000" lnSpcReduction="10000"/>
          </a:bodyPr>
          <a:lstStyle/>
          <a:p>
            <a:r>
              <a:rPr lang="en-US" dirty="0"/>
              <a:t>The armillary sphere was introduced to Western Europe via Al-</a:t>
            </a:r>
            <a:r>
              <a:rPr lang="en-US" dirty="0" err="1"/>
              <a:t>Andalus</a:t>
            </a:r>
            <a:r>
              <a:rPr lang="en-US" dirty="0"/>
              <a:t> in the late 10th </a:t>
            </a:r>
            <a:r>
              <a:rPr lang="en-US" dirty="0" smtClean="0"/>
              <a:t>century, and is represented in the current Portuguese national flag</a:t>
            </a:r>
          </a:p>
          <a:p>
            <a:endParaRPr lang="pt-PT"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467509"/>
            <a:ext cx="2381250" cy="3514725"/>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8126" y="1467509"/>
            <a:ext cx="5269452" cy="3514725"/>
          </a:xfrm>
          <a:prstGeom prst="rect">
            <a:avLst/>
          </a:prstGeom>
        </p:spPr>
      </p:pic>
    </p:spTree>
    <p:extLst>
      <p:ext uri="{BB962C8B-B14F-4D97-AF65-F5344CB8AC3E}">
        <p14:creationId xmlns:p14="http://schemas.microsoft.com/office/powerpoint/2010/main" val="22322678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2722"/>
            <a:ext cx="8229600" cy="940967"/>
          </a:xfrm>
        </p:spPr>
        <p:txBody>
          <a:bodyPr>
            <a:normAutofit fontScale="90000"/>
          </a:bodyPr>
          <a:lstStyle/>
          <a:p>
            <a:r>
              <a:rPr lang="en-US" dirty="0" smtClean="0"/>
              <a:t>The Portuguese Empire (1415-1999)</a:t>
            </a:r>
            <a:endParaRPr lang="en-US" dirty="0"/>
          </a:p>
        </p:txBody>
      </p:sp>
      <p:pic>
        <p:nvPicPr>
          <p:cNvPr id="4" name="Marcador de Posição de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12" y="908720"/>
            <a:ext cx="9200596" cy="4032448"/>
          </a:xfrm>
        </p:spPr>
      </p:pic>
      <p:sp>
        <p:nvSpPr>
          <p:cNvPr id="5" name="Marcador de Posição de Conteúdo 2"/>
          <p:cNvSpPr txBox="1">
            <a:spLocks/>
          </p:cNvSpPr>
          <p:nvPr/>
        </p:nvSpPr>
        <p:spPr>
          <a:xfrm>
            <a:off x="107504" y="5547442"/>
            <a:ext cx="3960440" cy="1049910"/>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Red </a:t>
            </a:r>
            <a:r>
              <a:rPr lang="en-US" dirty="0"/>
              <a:t>- actual </a:t>
            </a:r>
            <a:r>
              <a:rPr lang="en-US" dirty="0" smtClean="0"/>
              <a:t>possessions</a:t>
            </a:r>
          </a:p>
          <a:p>
            <a:r>
              <a:rPr lang="en-US" dirty="0" smtClean="0"/>
              <a:t>Olive green – explorations</a:t>
            </a:r>
          </a:p>
          <a:p>
            <a:r>
              <a:rPr lang="en-US" dirty="0" smtClean="0"/>
              <a:t>Orange </a:t>
            </a:r>
            <a:r>
              <a:rPr lang="en-US" dirty="0"/>
              <a:t>- areas of influence and </a:t>
            </a:r>
            <a:r>
              <a:rPr lang="en-US" dirty="0" smtClean="0"/>
              <a:t>trade</a:t>
            </a:r>
          </a:p>
          <a:p>
            <a:endParaRPr lang="pt-PT" dirty="0" smtClean="0"/>
          </a:p>
          <a:p>
            <a:endParaRPr lang="pt-PT" dirty="0" smtClean="0"/>
          </a:p>
          <a:p>
            <a:endParaRPr lang="pt-PT" dirty="0" smtClean="0"/>
          </a:p>
          <a:p>
            <a:endParaRPr lang="pt-PT" dirty="0" smtClean="0"/>
          </a:p>
          <a:p>
            <a:endParaRPr lang="pt-PT" dirty="0" smtClean="0"/>
          </a:p>
          <a:p>
            <a:endParaRPr lang="pt-PT" dirty="0" smtClean="0"/>
          </a:p>
          <a:p>
            <a:endParaRPr lang="pt-PT" dirty="0"/>
          </a:p>
        </p:txBody>
      </p:sp>
      <p:sp>
        <p:nvSpPr>
          <p:cNvPr id="6" name="Marcador de Posição de Conteúdo 2"/>
          <p:cNvSpPr txBox="1">
            <a:spLocks/>
          </p:cNvSpPr>
          <p:nvPr/>
        </p:nvSpPr>
        <p:spPr>
          <a:xfrm>
            <a:off x="4222304" y="5547442"/>
            <a:ext cx="4742184" cy="1049910"/>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Pink </a:t>
            </a:r>
            <a:r>
              <a:rPr lang="en-US" dirty="0"/>
              <a:t>- claims of </a:t>
            </a:r>
            <a:r>
              <a:rPr lang="en-US" dirty="0" smtClean="0"/>
              <a:t>sovereignty</a:t>
            </a:r>
          </a:p>
          <a:p>
            <a:r>
              <a:rPr lang="en-US" dirty="0" smtClean="0"/>
              <a:t>Light green </a:t>
            </a:r>
            <a:r>
              <a:rPr lang="en-US" dirty="0"/>
              <a:t>- trading </a:t>
            </a:r>
            <a:r>
              <a:rPr lang="en-US" dirty="0" smtClean="0"/>
              <a:t>posts</a:t>
            </a:r>
          </a:p>
          <a:p>
            <a:r>
              <a:rPr lang="en-US" dirty="0" smtClean="0"/>
              <a:t>Blue </a:t>
            </a:r>
            <a:r>
              <a:rPr lang="en-US" dirty="0"/>
              <a:t>- main sea explorations, routes and areas of </a:t>
            </a:r>
            <a:r>
              <a:rPr lang="en-US" dirty="0" smtClean="0"/>
              <a:t>influence</a:t>
            </a:r>
            <a:endParaRPr lang="pt-PT" dirty="0" smtClean="0"/>
          </a:p>
          <a:p>
            <a:endParaRPr lang="pt-PT" dirty="0" smtClean="0"/>
          </a:p>
          <a:p>
            <a:endParaRPr lang="pt-PT" dirty="0" smtClean="0"/>
          </a:p>
          <a:p>
            <a:endParaRPr lang="pt-PT" dirty="0" smtClean="0"/>
          </a:p>
          <a:p>
            <a:endParaRPr lang="pt-PT" dirty="0" smtClean="0"/>
          </a:p>
          <a:p>
            <a:endParaRPr lang="pt-PT" dirty="0" smtClean="0"/>
          </a:p>
          <a:p>
            <a:endParaRPr lang="pt-PT" dirty="0" smtClean="0"/>
          </a:p>
          <a:p>
            <a:endParaRPr lang="pt-PT" dirty="0"/>
          </a:p>
        </p:txBody>
      </p:sp>
      <p:sp>
        <p:nvSpPr>
          <p:cNvPr id="3" name="CaixaDeTexto 2"/>
          <p:cNvSpPr txBox="1"/>
          <p:nvPr/>
        </p:nvSpPr>
        <p:spPr>
          <a:xfrm>
            <a:off x="179512" y="5094880"/>
            <a:ext cx="5976664" cy="369332"/>
          </a:xfrm>
          <a:prstGeom prst="rect">
            <a:avLst/>
          </a:prstGeom>
          <a:noFill/>
        </p:spPr>
        <p:txBody>
          <a:bodyPr wrap="square" rtlCol="0">
            <a:spAutoFit/>
          </a:bodyPr>
          <a:lstStyle/>
          <a:p>
            <a:r>
              <a:rPr lang="pt-PT" dirty="0" err="1" smtClean="0"/>
              <a:t>Diachronic</a:t>
            </a:r>
            <a:r>
              <a:rPr lang="pt-PT" dirty="0" smtClean="0"/>
              <a:t> </a:t>
            </a:r>
            <a:r>
              <a:rPr lang="pt-PT" dirty="0" err="1" smtClean="0"/>
              <a:t>map</a:t>
            </a:r>
            <a:r>
              <a:rPr lang="pt-PT" dirty="0" smtClean="0"/>
              <a:t>, </a:t>
            </a:r>
            <a:r>
              <a:rPr lang="pt-PT" dirty="0" err="1" smtClean="0"/>
              <a:t>covering</a:t>
            </a:r>
            <a:r>
              <a:rPr lang="pt-PT" dirty="0" smtClean="0"/>
              <a:t> </a:t>
            </a:r>
            <a:r>
              <a:rPr lang="pt-PT" dirty="0" err="1" smtClean="0"/>
              <a:t>the</a:t>
            </a:r>
            <a:r>
              <a:rPr lang="pt-PT" dirty="0" smtClean="0"/>
              <a:t> </a:t>
            </a:r>
            <a:r>
              <a:rPr lang="pt-PT" dirty="0" err="1" smtClean="0"/>
              <a:t>period</a:t>
            </a:r>
            <a:r>
              <a:rPr lang="pt-PT" dirty="0" smtClean="0"/>
              <a:t> 1415-1999 AD</a:t>
            </a:r>
            <a:endParaRPr lang="pt-PT" dirty="0"/>
          </a:p>
        </p:txBody>
      </p:sp>
    </p:spTree>
    <p:extLst>
      <p:ext uri="{BB962C8B-B14F-4D97-AF65-F5344CB8AC3E}">
        <p14:creationId xmlns:p14="http://schemas.microsoft.com/office/powerpoint/2010/main" val="11235221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9"/>
            <a:ext cx="8229600" cy="562073"/>
          </a:xfrm>
        </p:spPr>
        <p:txBody>
          <a:bodyPr>
            <a:normAutofit fontScale="90000"/>
          </a:bodyPr>
          <a:lstStyle/>
          <a:p>
            <a:r>
              <a:rPr lang="pt-PT" dirty="0" err="1" smtClean="0"/>
              <a:t>Codfish</a:t>
            </a:r>
            <a:r>
              <a:rPr lang="pt-PT" dirty="0" smtClean="0"/>
              <a:t> capture in Terra Nova</a:t>
            </a:r>
            <a:endParaRPr lang="pt-PT" dirty="0"/>
          </a:p>
        </p:txBody>
      </p:sp>
      <p:sp>
        <p:nvSpPr>
          <p:cNvPr id="3" name="Marcador de Posição de Conteúdo 2"/>
          <p:cNvSpPr>
            <a:spLocks noGrp="1"/>
          </p:cNvSpPr>
          <p:nvPr>
            <p:ph idx="1"/>
          </p:nvPr>
        </p:nvSpPr>
        <p:spPr>
          <a:xfrm>
            <a:off x="457200" y="836713"/>
            <a:ext cx="8075240" cy="1080119"/>
          </a:xfrm>
        </p:spPr>
        <p:txBody>
          <a:bodyPr>
            <a:normAutofit/>
          </a:bodyPr>
          <a:lstStyle/>
          <a:p>
            <a:r>
              <a:rPr lang="pt-PT" sz="3000" dirty="0" smtClean="0"/>
              <a:t>Portuguese </a:t>
            </a:r>
            <a:r>
              <a:rPr lang="pt-PT" sz="3000" dirty="0" err="1" smtClean="0"/>
              <a:t>sailing</a:t>
            </a:r>
            <a:r>
              <a:rPr lang="pt-PT" sz="3000" dirty="0" smtClean="0"/>
              <a:t> </a:t>
            </a:r>
            <a:r>
              <a:rPr lang="pt-PT" sz="3000" dirty="0" err="1" smtClean="0"/>
              <a:t>ships</a:t>
            </a:r>
            <a:r>
              <a:rPr lang="pt-PT" sz="3000" dirty="0" smtClean="0"/>
              <a:t> </a:t>
            </a:r>
            <a:r>
              <a:rPr lang="pt-PT" sz="3000" dirty="0" err="1" smtClean="0"/>
              <a:t>started</a:t>
            </a:r>
            <a:r>
              <a:rPr lang="pt-PT" sz="3000" dirty="0" smtClean="0"/>
              <a:t> </a:t>
            </a:r>
            <a:r>
              <a:rPr lang="pt-PT" sz="3000" dirty="0" err="1" smtClean="0"/>
              <a:t>fishing</a:t>
            </a:r>
            <a:r>
              <a:rPr lang="pt-PT" sz="3000" dirty="0" smtClean="0"/>
              <a:t> </a:t>
            </a:r>
            <a:r>
              <a:rPr lang="pt-PT" sz="3000" dirty="0" err="1" smtClean="0"/>
              <a:t>codfish</a:t>
            </a:r>
            <a:r>
              <a:rPr lang="pt-PT" sz="3000" dirty="0" smtClean="0"/>
              <a:t> in Terra Nova </a:t>
            </a:r>
            <a:r>
              <a:rPr lang="pt-PT" sz="3000" dirty="0" err="1" smtClean="0"/>
              <a:t>early</a:t>
            </a:r>
            <a:r>
              <a:rPr lang="pt-PT" sz="3000" dirty="0" smtClean="0"/>
              <a:t> in </a:t>
            </a:r>
            <a:r>
              <a:rPr lang="pt-PT" sz="3000" dirty="0" err="1" smtClean="0"/>
              <a:t>the</a:t>
            </a:r>
            <a:r>
              <a:rPr lang="pt-PT" sz="3000" dirty="0" smtClean="0"/>
              <a:t> XVI </a:t>
            </a:r>
            <a:r>
              <a:rPr lang="pt-PT" sz="3000" dirty="0" err="1" smtClean="0"/>
              <a:t>century</a:t>
            </a:r>
            <a:endParaRPr lang="pt-PT" sz="3000" dirty="0" smtClean="0"/>
          </a:p>
          <a:p>
            <a:endParaRPr lang="pt-PT" dirty="0"/>
          </a:p>
          <a:p>
            <a:endParaRPr lang="pt-PT" dirty="0" smtClean="0"/>
          </a:p>
          <a:p>
            <a:endParaRPr lang="pt-PT" dirty="0"/>
          </a:p>
          <a:p>
            <a:endParaRPr lang="pt-PT" dirty="0" smtClean="0"/>
          </a:p>
          <a:p>
            <a:endParaRPr lang="pt-PT"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1845370"/>
            <a:ext cx="4267148" cy="3023790"/>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1844825"/>
            <a:ext cx="4320480" cy="3024336"/>
          </a:xfrm>
          <a:prstGeom prst="rect">
            <a:avLst/>
          </a:prstGeom>
        </p:spPr>
      </p:pic>
      <p:sp>
        <p:nvSpPr>
          <p:cNvPr id="6" name="Marcador de Posição de Conteúdo 2"/>
          <p:cNvSpPr txBox="1">
            <a:spLocks/>
          </p:cNvSpPr>
          <p:nvPr/>
        </p:nvSpPr>
        <p:spPr>
          <a:xfrm>
            <a:off x="601340" y="4869160"/>
            <a:ext cx="8229600" cy="936104"/>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pt-PT" dirty="0" smtClean="0"/>
              <a:t>In 1550, 150 </a:t>
            </a:r>
            <a:r>
              <a:rPr lang="pt-PT" dirty="0" err="1" smtClean="0"/>
              <a:t>ships</a:t>
            </a:r>
            <a:r>
              <a:rPr lang="pt-PT" dirty="0" smtClean="0"/>
              <a:t> </a:t>
            </a:r>
            <a:r>
              <a:rPr lang="pt-PT" dirty="0" err="1" smtClean="0"/>
              <a:t>sailed</a:t>
            </a:r>
            <a:r>
              <a:rPr lang="pt-PT" dirty="0" smtClean="0"/>
              <a:t> </a:t>
            </a:r>
            <a:r>
              <a:rPr lang="pt-PT" dirty="0" err="1" smtClean="0"/>
              <a:t>from</a:t>
            </a:r>
            <a:r>
              <a:rPr lang="pt-PT" dirty="0" smtClean="0"/>
              <a:t> Aveiro, </a:t>
            </a:r>
            <a:r>
              <a:rPr lang="pt-PT" dirty="0" err="1" smtClean="0"/>
              <a:t>but</a:t>
            </a:r>
            <a:r>
              <a:rPr lang="pt-PT" dirty="0" smtClean="0"/>
              <a:t> in 1624 </a:t>
            </a:r>
            <a:r>
              <a:rPr lang="pt-PT" dirty="0" err="1" smtClean="0"/>
              <a:t>there</a:t>
            </a:r>
            <a:r>
              <a:rPr lang="pt-PT" dirty="0" smtClean="0"/>
              <a:t> </a:t>
            </a:r>
            <a:r>
              <a:rPr lang="pt-PT" dirty="0" err="1" smtClean="0"/>
              <a:t>were</a:t>
            </a:r>
            <a:r>
              <a:rPr lang="pt-PT" dirty="0" smtClean="0"/>
              <a:t> no </a:t>
            </a:r>
            <a:r>
              <a:rPr lang="pt-PT" dirty="0" err="1" smtClean="0"/>
              <a:t>ships</a:t>
            </a:r>
            <a:r>
              <a:rPr lang="pt-PT" dirty="0" smtClean="0"/>
              <a:t> in </a:t>
            </a:r>
            <a:r>
              <a:rPr lang="pt-PT" dirty="0" err="1" smtClean="0"/>
              <a:t>the</a:t>
            </a:r>
            <a:r>
              <a:rPr lang="pt-PT" dirty="0" smtClean="0"/>
              <a:t> Aveiro </a:t>
            </a:r>
            <a:r>
              <a:rPr lang="pt-PT" dirty="0" err="1" smtClean="0"/>
              <a:t>fleet</a:t>
            </a:r>
            <a:endParaRPr lang="pt-PT" dirty="0" smtClean="0"/>
          </a:p>
          <a:p>
            <a:endParaRPr lang="pt-PT" dirty="0" smtClean="0"/>
          </a:p>
          <a:p>
            <a:endParaRPr lang="pt-PT" dirty="0" smtClean="0"/>
          </a:p>
          <a:p>
            <a:endParaRPr lang="pt-PT" dirty="0" smtClean="0"/>
          </a:p>
          <a:p>
            <a:endParaRPr lang="pt-PT" dirty="0" smtClean="0"/>
          </a:p>
          <a:p>
            <a:endParaRPr lang="pt-PT" dirty="0" smtClean="0"/>
          </a:p>
          <a:p>
            <a:endParaRPr lang="pt-PT" dirty="0" smtClean="0"/>
          </a:p>
          <a:p>
            <a:endParaRPr lang="pt-PT" dirty="0"/>
          </a:p>
        </p:txBody>
      </p:sp>
      <p:sp>
        <p:nvSpPr>
          <p:cNvPr id="7" name="Marcador de Posição de Conteúdo 2"/>
          <p:cNvSpPr txBox="1">
            <a:spLocks/>
          </p:cNvSpPr>
          <p:nvPr/>
        </p:nvSpPr>
        <p:spPr>
          <a:xfrm>
            <a:off x="601340" y="5805264"/>
            <a:ext cx="8382000" cy="864096"/>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pt-PT" dirty="0" err="1" smtClean="0"/>
              <a:t>Traditional</a:t>
            </a:r>
            <a:r>
              <a:rPr lang="pt-PT" dirty="0" smtClean="0"/>
              <a:t> </a:t>
            </a:r>
            <a:r>
              <a:rPr lang="pt-PT" dirty="0" err="1" smtClean="0"/>
              <a:t>fishing</a:t>
            </a:r>
            <a:r>
              <a:rPr lang="pt-PT" dirty="0" smtClean="0"/>
              <a:t> </a:t>
            </a:r>
            <a:r>
              <a:rPr lang="pt-PT" dirty="0" err="1" smtClean="0"/>
              <a:t>was</a:t>
            </a:r>
            <a:r>
              <a:rPr lang="pt-PT" dirty="0" smtClean="0"/>
              <a:t> </a:t>
            </a:r>
            <a:r>
              <a:rPr lang="pt-PT" dirty="0" err="1" smtClean="0"/>
              <a:t>resumed</a:t>
            </a:r>
            <a:r>
              <a:rPr lang="pt-PT" dirty="0" smtClean="0"/>
              <a:t> in </a:t>
            </a:r>
            <a:r>
              <a:rPr lang="pt-PT" dirty="0" err="1" smtClean="0"/>
              <a:t>the</a:t>
            </a:r>
            <a:r>
              <a:rPr lang="pt-PT" dirty="0" smtClean="0"/>
              <a:t> XIX </a:t>
            </a:r>
            <a:r>
              <a:rPr lang="pt-PT" dirty="0" err="1"/>
              <a:t>c</a:t>
            </a:r>
            <a:r>
              <a:rPr lang="pt-PT" dirty="0" err="1" smtClean="0"/>
              <a:t>entury</a:t>
            </a:r>
            <a:r>
              <a:rPr lang="pt-PT" dirty="0" smtClean="0"/>
              <a:t> </a:t>
            </a:r>
            <a:r>
              <a:rPr lang="pt-PT" dirty="0" err="1" smtClean="0"/>
              <a:t>and</a:t>
            </a:r>
            <a:r>
              <a:rPr lang="pt-PT" dirty="0" smtClean="0"/>
              <a:t> </a:t>
            </a:r>
            <a:r>
              <a:rPr lang="pt-PT" dirty="0" err="1" smtClean="0"/>
              <a:t>lasted</a:t>
            </a:r>
            <a:r>
              <a:rPr lang="pt-PT" dirty="0" smtClean="0"/>
              <a:t> </a:t>
            </a:r>
            <a:r>
              <a:rPr lang="pt-PT" dirty="0" err="1" smtClean="0"/>
              <a:t>until</a:t>
            </a:r>
            <a:r>
              <a:rPr lang="pt-PT" dirty="0" smtClean="0"/>
              <a:t> </a:t>
            </a:r>
            <a:r>
              <a:rPr lang="pt-PT" dirty="0" err="1" smtClean="0"/>
              <a:t>the</a:t>
            </a:r>
            <a:r>
              <a:rPr lang="pt-PT" dirty="0" smtClean="0"/>
              <a:t> 70’s </a:t>
            </a:r>
            <a:r>
              <a:rPr lang="pt-PT" dirty="0" err="1" smtClean="0"/>
              <a:t>of</a:t>
            </a:r>
            <a:r>
              <a:rPr lang="pt-PT" dirty="0" smtClean="0"/>
              <a:t> </a:t>
            </a:r>
            <a:r>
              <a:rPr lang="pt-PT" dirty="0" err="1" smtClean="0"/>
              <a:t>the</a:t>
            </a:r>
            <a:r>
              <a:rPr lang="pt-PT" dirty="0" smtClean="0"/>
              <a:t> XX </a:t>
            </a:r>
            <a:r>
              <a:rPr lang="pt-PT" dirty="0" err="1" smtClean="0"/>
              <a:t>century</a:t>
            </a:r>
            <a:endParaRPr lang="pt-PT" dirty="0" smtClean="0"/>
          </a:p>
          <a:p>
            <a:endParaRPr lang="pt-PT" dirty="0" smtClean="0"/>
          </a:p>
          <a:p>
            <a:endParaRPr lang="pt-PT" dirty="0" smtClean="0"/>
          </a:p>
          <a:p>
            <a:endParaRPr lang="pt-PT" dirty="0" smtClean="0"/>
          </a:p>
          <a:p>
            <a:endParaRPr lang="pt-PT" dirty="0" smtClean="0"/>
          </a:p>
          <a:p>
            <a:endParaRPr lang="pt-PT" dirty="0" smtClean="0"/>
          </a:p>
          <a:p>
            <a:endParaRPr lang="pt-PT" dirty="0"/>
          </a:p>
        </p:txBody>
      </p:sp>
    </p:spTree>
    <p:extLst>
      <p:ext uri="{BB962C8B-B14F-4D97-AF65-F5344CB8AC3E}">
        <p14:creationId xmlns:p14="http://schemas.microsoft.com/office/powerpoint/2010/main" val="2863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9"/>
            <a:ext cx="8579296" cy="1143000"/>
          </a:xfrm>
        </p:spPr>
        <p:txBody>
          <a:bodyPr>
            <a:normAutofit fontScale="90000"/>
          </a:bodyPr>
          <a:lstStyle/>
          <a:p>
            <a:r>
              <a:rPr lang="pt-PT" dirty="0" err="1" smtClean="0"/>
              <a:t>Inquisition</a:t>
            </a:r>
            <a:r>
              <a:rPr lang="pt-PT" dirty="0" smtClean="0"/>
              <a:t> </a:t>
            </a:r>
            <a:r>
              <a:rPr lang="pt-PT" dirty="0" err="1" smtClean="0"/>
              <a:t>and</a:t>
            </a:r>
            <a:r>
              <a:rPr lang="pt-PT" dirty="0" smtClean="0"/>
              <a:t> </a:t>
            </a:r>
            <a:r>
              <a:rPr lang="pt-PT" dirty="0" err="1" smtClean="0"/>
              <a:t>the</a:t>
            </a:r>
            <a:r>
              <a:rPr lang="pt-PT" dirty="0" smtClean="0"/>
              <a:t> </a:t>
            </a:r>
            <a:r>
              <a:rPr lang="pt-PT" dirty="0" err="1" smtClean="0"/>
              <a:t>persecution</a:t>
            </a:r>
            <a:r>
              <a:rPr lang="pt-PT" dirty="0" smtClean="0"/>
              <a:t> </a:t>
            </a:r>
            <a:r>
              <a:rPr lang="pt-PT" dirty="0" err="1" smtClean="0"/>
              <a:t>of</a:t>
            </a:r>
            <a:r>
              <a:rPr lang="pt-PT" dirty="0" smtClean="0"/>
              <a:t> </a:t>
            </a:r>
            <a:r>
              <a:rPr lang="pt-PT" dirty="0" err="1" smtClean="0"/>
              <a:t>Jews</a:t>
            </a:r>
            <a:endParaRPr lang="pt-PT" dirty="0"/>
          </a:p>
        </p:txBody>
      </p:sp>
      <p:sp>
        <p:nvSpPr>
          <p:cNvPr id="3" name="Marcador de Posição de Conteúdo 2"/>
          <p:cNvSpPr>
            <a:spLocks noGrp="1"/>
          </p:cNvSpPr>
          <p:nvPr>
            <p:ph idx="1"/>
          </p:nvPr>
        </p:nvSpPr>
        <p:spPr>
          <a:xfrm>
            <a:off x="457200" y="1600201"/>
            <a:ext cx="8229600" cy="5069159"/>
          </a:xfrm>
        </p:spPr>
        <p:txBody>
          <a:bodyPr>
            <a:normAutofit fontScale="55000" lnSpcReduction="20000"/>
          </a:bodyPr>
          <a:lstStyle/>
          <a:p>
            <a:r>
              <a:rPr lang="en-US" dirty="0"/>
              <a:t>Jewish populations have existed </a:t>
            </a:r>
            <a:r>
              <a:rPr lang="en-US" dirty="0" smtClean="0"/>
              <a:t>in </a:t>
            </a:r>
            <a:r>
              <a:rPr lang="en-US" dirty="0"/>
              <a:t>the </a:t>
            </a:r>
            <a:r>
              <a:rPr lang="en-US" dirty="0" smtClean="0"/>
              <a:t>territory even </a:t>
            </a:r>
            <a:r>
              <a:rPr lang="en-US" dirty="0"/>
              <a:t>before the country was </a:t>
            </a:r>
            <a:r>
              <a:rPr lang="en-US" dirty="0" smtClean="0"/>
              <a:t>established</a:t>
            </a:r>
          </a:p>
          <a:p>
            <a:endParaRPr lang="en-US" dirty="0" smtClean="0"/>
          </a:p>
          <a:p>
            <a:r>
              <a:rPr lang="en-US" dirty="0"/>
              <a:t>King </a:t>
            </a:r>
            <a:r>
              <a:rPr lang="en-US" dirty="0" err="1"/>
              <a:t>Afonso</a:t>
            </a:r>
            <a:r>
              <a:rPr lang="en-US" dirty="0"/>
              <a:t> I </a:t>
            </a:r>
            <a:r>
              <a:rPr lang="en-US" dirty="0" smtClean="0"/>
              <a:t>nominated</a:t>
            </a:r>
            <a:r>
              <a:rPr lang="en-US" dirty="0"/>
              <a:t> </a:t>
            </a:r>
            <a:r>
              <a:rPr lang="en-US" dirty="0" err="1"/>
              <a:t>Yahia</a:t>
            </a:r>
            <a:r>
              <a:rPr lang="en-US" dirty="0"/>
              <a:t> Ben </a:t>
            </a:r>
            <a:r>
              <a:rPr lang="en-US" dirty="0" err="1"/>
              <a:t>Yahi</a:t>
            </a:r>
            <a:r>
              <a:rPr lang="en-US" dirty="0"/>
              <a:t> </a:t>
            </a:r>
            <a:r>
              <a:rPr lang="en-US" dirty="0" smtClean="0"/>
              <a:t>III </a:t>
            </a:r>
            <a:r>
              <a:rPr lang="en-US" dirty="0"/>
              <a:t>the first Chief-Rabbi </a:t>
            </a:r>
            <a:r>
              <a:rPr lang="en-US" dirty="0" smtClean="0"/>
              <a:t>of Portugal</a:t>
            </a:r>
            <a:r>
              <a:rPr lang="en-US" dirty="0"/>
              <a:t> </a:t>
            </a:r>
            <a:endParaRPr lang="en-US" dirty="0" smtClean="0"/>
          </a:p>
          <a:p>
            <a:endParaRPr lang="en-US" dirty="0" smtClean="0"/>
          </a:p>
          <a:p>
            <a:r>
              <a:rPr lang="en-US" dirty="0"/>
              <a:t>In 1492, Spain expelled its Jewish population as part of the Spanish Inquisition. Tens of thousands of Spanish Jews subsequently fled to Portugal, where King John II granted them asylum in return for payment</a:t>
            </a:r>
            <a:r>
              <a:rPr lang="en-US" dirty="0" smtClean="0"/>
              <a:t>.</a:t>
            </a:r>
            <a:r>
              <a:rPr lang="en-US" dirty="0"/>
              <a:t> </a:t>
            </a:r>
            <a:r>
              <a:rPr lang="en-US" dirty="0" smtClean="0"/>
              <a:t>However, after only </a:t>
            </a:r>
            <a:r>
              <a:rPr lang="en-US" dirty="0"/>
              <a:t>eight months, the Portuguese government decreed the enslavement of all Jews who had not yet left the country. In 1493</a:t>
            </a:r>
            <a:r>
              <a:rPr lang="en-US" dirty="0" smtClean="0"/>
              <a:t>, </a:t>
            </a:r>
            <a:r>
              <a:rPr lang="en-US" dirty="0"/>
              <a:t>John </a:t>
            </a:r>
            <a:r>
              <a:rPr lang="en-US" dirty="0" smtClean="0"/>
              <a:t>II deported </a:t>
            </a:r>
            <a:r>
              <a:rPr lang="en-US" dirty="0"/>
              <a:t>several hundred Jewish children to the newly discovered colony of São Tomé, where many of them </a:t>
            </a:r>
            <a:r>
              <a:rPr lang="en-US" dirty="0" smtClean="0"/>
              <a:t>died.</a:t>
            </a:r>
          </a:p>
          <a:p>
            <a:endParaRPr lang="en-US" dirty="0" smtClean="0"/>
          </a:p>
          <a:p>
            <a:r>
              <a:rPr lang="en-US" dirty="0" smtClean="0"/>
              <a:t>In </a:t>
            </a:r>
            <a:r>
              <a:rPr lang="en-US" dirty="0"/>
              <a:t>1497, under the pressure of the newly born Spanish </a:t>
            </a:r>
            <a:r>
              <a:rPr lang="en-US" dirty="0" smtClean="0"/>
              <a:t>State, </a:t>
            </a:r>
            <a:r>
              <a:rPr lang="en-US" dirty="0"/>
              <a:t>the Church and also of part of the Christian people, </a:t>
            </a:r>
            <a:r>
              <a:rPr lang="en-US" dirty="0" smtClean="0"/>
              <a:t>Manuel </a:t>
            </a:r>
            <a:r>
              <a:rPr lang="en-US" dirty="0"/>
              <a:t>I of Portugal decreed that all Jews had to convert </a:t>
            </a:r>
            <a:r>
              <a:rPr lang="en-US" dirty="0" smtClean="0"/>
              <a:t>to Christianity</a:t>
            </a:r>
            <a:r>
              <a:rPr lang="en-US" dirty="0"/>
              <a:t> or leave the country without their </a:t>
            </a:r>
            <a:r>
              <a:rPr lang="en-US" dirty="0" smtClean="0"/>
              <a:t>children.</a:t>
            </a:r>
          </a:p>
          <a:p>
            <a:endParaRPr lang="en-US" dirty="0"/>
          </a:p>
          <a:p>
            <a:r>
              <a:rPr lang="en-US" dirty="0" smtClean="0"/>
              <a:t>In 1506, around 2000 Portuguese Jews were massacred in Lisbon, followed by forced </a:t>
            </a:r>
            <a:r>
              <a:rPr lang="en-US" dirty="0"/>
              <a:t>deportations to São </a:t>
            </a:r>
            <a:r>
              <a:rPr lang="en-US" dirty="0" smtClean="0"/>
              <a:t>Tomé, </a:t>
            </a:r>
            <a:r>
              <a:rPr lang="en-US" dirty="0"/>
              <a:t>and </a:t>
            </a:r>
            <a:r>
              <a:rPr lang="en-US" dirty="0" smtClean="0"/>
              <a:t>establishment </a:t>
            </a:r>
            <a:r>
              <a:rPr lang="en-US" dirty="0"/>
              <a:t>of the Portuguese Inquisition in 1536.</a:t>
            </a:r>
            <a:endParaRPr lang="pt-PT" dirty="0" smtClean="0"/>
          </a:p>
          <a:p>
            <a:pPr marL="0" indent="0">
              <a:buNone/>
            </a:pPr>
            <a:endParaRPr lang="pt-PT" dirty="0" smtClean="0"/>
          </a:p>
        </p:txBody>
      </p:sp>
    </p:spTree>
    <p:extLst>
      <p:ext uri="{BB962C8B-B14F-4D97-AF65-F5344CB8AC3E}">
        <p14:creationId xmlns:p14="http://schemas.microsoft.com/office/powerpoint/2010/main" val="351933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9"/>
            <a:ext cx="8229600" cy="922113"/>
          </a:xfrm>
        </p:spPr>
        <p:txBody>
          <a:bodyPr>
            <a:normAutofit fontScale="90000"/>
          </a:bodyPr>
          <a:lstStyle/>
          <a:p>
            <a:r>
              <a:rPr lang="en-US" sz="2200" dirty="0" smtClean="0"/>
              <a:t>A quick jump in time to </a:t>
            </a:r>
            <a:r>
              <a:rPr lang="en-US" dirty="0" smtClean="0"/>
              <a:t/>
            </a:r>
            <a:br>
              <a:rPr lang="en-US" dirty="0" smtClean="0"/>
            </a:br>
            <a:r>
              <a:rPr lang="en-US" dirty="0" smtClean="0"/>
              <a:t>Religious cohabitation of today</a:t>
            </a:r>
            <a:endParaRPr lang="en-US" dirty="0"/>
          </a:p>
        </p:txBody>
      </p:sp>
      <p:sp>
        <p:nvSpPr>
          <p:cNvPr id="3" name="Marcador de Posição de Conteúdo 2"/>
          <p:cNvSpPr>
            <a:spLocks noGrp="1"/>
          </p:cNvSpPr>
          <p:nvPr>
            <p:ph idx="1"/>
          </p:nvPr>
        </p:nvSpPr>
        <p:spPr>
          <a:xfrm>
            <a:off x="3470877" y="1484784"/>
            <a:ext cx="2408942" cy="2203411"/>
          </a:xfrm>
        </p:spPr>
        <p:txBody>
          <a:bodyPr>
            <a:normAutofit fontScale="40000" lnSpcReduction="20000"/>
          </a:bodyPr>
          <a:lstStyle/>
          <a:p>
            <a:pPr marL="0" indent="0">
              <a:buNone/>
            </a:pPr>
            <a:r>
              <a:rPr lang="pt-PT" b="1" u="sng" dirty="0" err="1" smtClean="0"/>
              <a:t>Census</a:t>
            </a:r>
            <a:r>
              <a:rPr lang="pt-PT" b="1" u="sng" dirty="0" smtClean="0"/>
              <a:t> 2011:</a:t>
            </a:r>
          </a:p>
          <a:p>
            <a:r>
              <a:rPr lang="pt-PT" dirty="0" err="1" smtClean="0"/>
              <a:t>Catholic</a:t>
            </a:r>
            <a:r>
              <a:rPr lang="pt-PT" dirty="0" smtClean="0"/>
              <a:t> 81.00%</a:t>
            </a:r>
          </a:p>
          <a:p>
            <a:r>
              <a:rPr lang="pt-PT" dirty="0" err="1" smtClean="0"/>
              <a:t>Orthodox</a:t>
            </a:r>
            <a:r>
              <a:rPr lang="pt-PT" dirty="0" smtClean="0"/>
              <a:t> 0.63%</a:t>
            </a:r>
          </a:p>
          <a:p>
            <a:r>
              <a:rPr lang="pt-PT" dirty="0" err="1" smtClean="0"/>
              <a:t>Protestant</a:t>
            </a:r>
            <a:r>
              <a:rPr lang="pt-PT" dirty="0" smtClean="0"/>
              <a:t> 0.84%</a:t>
            </a:r>
          </a:p>
          <a:p>
            <a:r>
              <a:rPr lang="pt-PT" dirty="0" err="1" smtClean="0"/>
              <a:t>Other</a:t>
            </a:r>
            <a:r>
              <a:rPr lang="pt-PT" dirty="0" smtClean="0"/>
              <a:t> Christian 1.82%</a:t>
            </a:r>
          </a:p>
          <a:p>
            <a:r>
              <a:rPr lang="pt-PT" dirty="0" err="1" smtClean="0"/>
              <a:t>Jewish</a:t>
            </a:r>
            <a:r>
              <a:rPr lang="pt-PT" dirty="0" smtClean="0"/>
              <a:t> 0.03%</a:t>
            </a:r>
          </a:p>
          <a:p>
            <a:r>
              <a:rPr lang="pt-PT" dirty="0" smtClean="0"/>
              <a:t>Muslim 0.23%</a:t>
            </a:r>
          </a:p>
          <a:p>
            <a:r>
              <a:rPr lang="pt-PT" dirty="0" err="1" smtClean="0"/>
              <a:t>Other</a:t>
            </a:r>
            <a:r>
              <a:rPr lang="pt-PT" dirty="0" smtClean="0"/>
              <a:t> Non-Christian 0.32%</a:t>
            </a:r>
          </a:p>
          <a:p>
            <a:r>
              <a:rPr lang="pt-PT" dirty="0" smtClean="0"/>
              <a:t>No </a:t>
            </a:r>
            <a:r>
              <a:rPr lang="pt-PT" dirty="0" err="1" smtClean="0"/>
              <a:t>religion</a:t>
            </a:r>
            <a:r>
              <a:rPr lang="pt-PT" dirty="0" smtClean="0"/>
              <a:t> 6.84%</a:t>
            </a:r>
          </a:p>
          <a:p>
            <a:r>
              <a:rPr lang="pt-PT" dirty="0" smtClean="0"/>
              <a:t>No </a:t>
            </a:r>
            <a:r>
              <a:rPr lang="pt-PT" dirty="0" err="1" smtClean="0"/>
              <a:t>answer</a:t>
            </a:r>
            <a:r>
              <a:rPr lang="pt-PT" dirty="0" smtClean="0"/>
              <a:t> 8.29%</a:t>
            </a:r>
            <a:endParaRPr lang="pt-PT"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144" y="1199456"/>
            <a:ext cx="3203848" cy="2402886"/>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8" y="4065916"/>
            <a:ext cx="3486231" cy="2304256"/>
          </a:xfrm>
          <a:prstGeom prst="rect">
            <a:avLst/>
          </a:prstGeom>
        </p:spPr>
      </p:pic>
      <p:sp>
        <p:nvSpPr>
          <p:cNvPr id="6" name="Marcador de Posição de Conteúdo 2"/>
          <p:cNvSpPr txBox="1">
            <a:spLocks/>
          </p:cNvSpPr>
          <p:nvPr/>
        </p:nvSpPr>
        <p:spPr>
          <a:xfrm>
            <a:off x="3554561" y="4149080"/>
            <a:ext cx="2241575" cy="21328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pt-PT" sz="1200" dirty="0" err="1" smtClean="0"/>
              <a:t>Porto’s</a:t>
            </a:r>
            <a:r>
              <a:rPr lang="pt-PT" sz="1200" dirty="0" smtClean="0"/>
              <a:t> Baptist</a:t>
            </a:r>
          </a:p>
          <a:p>
            <a:pPr marL="0" indent="0">
              <a:buNone/>
            </a:pPr>
            <a:r>
              <a:rPr lang="pt-PT" sz="1200" dirty="0" err="1" smtClean="0"/>
              <a:t>Tabernacle</a:t>
            </a:r>
            <a:r>
              <a:rPr lang="pt-PT" sz="1200" dirty="0" smtClean="0"/>
              <a:t> (top </a:t>
            </a:r>
            <a:r>
              <a:rPr lang="pt-PT" sz="1200" dirty="0" err="1" smtClean="0"/>
              <a:t>left</a:t>
            </a:r>
            <a:r>
              <a:rPr lang="pt-PT" sz="1200" dirty="0" smtClean="0"/>
              <a:t>)</a:t>
            </a:r>
          </a:p>
          <a:p>
            <a:pPr marL="0" indent="0">
              <a:buNone/>
            </a:pPr>
            <a:endParaRPr lang="pt-PT" sz="1200" dirty="0"/>
          </a:p>
          <a:p>
            <a:pPr marL="0" indent="0" algn="r">
              <a:buNone/>
            </a:pPr>
            <a:r>
              <a:rPr lang="pt-PT" sz="1200" dirty="0" err="1" smtClean="0"/>
              <a:t>Porto’s</a:t>
            </a:r>
            <a:r>
              <a:rPr lang="pt-PT" sz="1200" dirty="0" smtClean="0"/>
              <a:t> </a:t>
            </a:r>
            <a:r>
              <a:rPr lang="pt-PT" sz="1200" dirty="0" err="1" smtClean="0"/>
              <a:t>Sinagogue</a:t>
            </a:r>
            <a:r>
              <a:rPr lang="pt-PT" sz="1200" dirty="0" smtClean="0"/>
              <a:t> (top </a:t>
            </a:r>
            <a:r>
              <a:rPr lang="pt-PT" sz="1200" dirty="0" err="1" smtClean="0"/>
              <a:t>right</a:t>
            </a:r>
            <a:r>
              <a:rPr lang="pt-PT" sz="1200" dirty="0" smtClean="0"/>
              <a:t>)</a:t>
            </a:r>
          </a:p>
          <a:p>
            <a:pPr marL="0" indent="0">
              <a:buNone/>
            </a:pPr>
            <a:endParaRPr lang="pt-PT" sz="1200" dirty="0" smtClean="0"/>
          </a:p>
          <a:p>
            <a:pPr marL="0" indent="0">
              <a:buNone/>
            </a:pPr>
            <a:r>
              <a:rPr lang="pt-PT" sz="1200" dirty="0" err="1" smtClean="0"/>
              <a:t>Lisbon’s</a:t>
            </a:r>
            <a:r>
              <a:rPr lang="pt-PT" sz="1200" dirty="0" smtClean="0"/>
              <a:t> Mosque (</a:t>
            </a:r>
            <a:r>
              <a:rPr lang="pt-PT" sz="1200" dirty="0" err="1" smtClean="0"/>
              <a:t>left</a:t>
            </a:r>
            <a:r>
              <a:rPr lang="pt-PT" sz="1200" dirty="0" smtClean="0"/>
              <a:t>)</a:t>
            </a:r>
          </a:p>
          <a:p>
            <a:pPr marL="0" indent="0">
              <a:buNone/>
            </a:pPr>
            <a:endParaRPr lang="pt-PT" sz="1200" dirty="0" smtClean="0"/>
          </a:p>
          <a:p>
            <a:pPr marL="0" indent="0" algn="r">
              <a:buNone/>
            </a:pPr>
            <a:r>
              <a:rPr lang="pt-PT" sz="1200" dirty="0" err="1" smtClean="0"/>
              <a:t>Lisbon’s</a:t>
            </a:r>
            <a:r>
              <a:rPr lang="pt-PT" sz="1200" dirty="0" smtClean="0"/>
              <a:t> </a:t>
            </a:r>
            <a:r>
              <a:rPr lang="pt-PT" sz="1200" dirty="0" err="1" smtClean="0"/>
              <a:t>Orthodox</a:t>
            </a:r>
            <a:endParaRPr lang="pt-PT" sz="1200" dirty="0"/>
          </a:p>
          <a:p>
            <a:pPr marL="0" indent="0" algn="r">
              <a:buNone/>
            </a:pPr>
            <a:r>
              <a:rPr lang="pt-PT" sz="1200" dirty="0" err="1" smtClean="0"/>
              <a:t>Church</a:t>
            </a:r>
            <a:r>
              <a:rPr lang="pt-PT" sz="1200" dirty="0" smtClean="0"/>
              <a:t> (</a:t>
            </a:r>
            <a:r>
              <a:rPr lang="pt-PT" sz="1200" dirty="0" err="1" smtClean="0"/>
              <a:t>right</a:t>
            </a:r>
            <a:r>
              <a:rPr lang="pt-PT" sz="1200" dirty="0" smtClean="0"/>
              <a:t>)</a:t>
            </a:r>
            <a:endParaRPr lang="pt-PT" sz="1200" dirty="0"/>
          </a:p>
        </p:txBody>
      </p:sp>
      <p:pic>
        <p:nvPicPr>
          <p:cNvPr id="7" name="Image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6136" y="3982752"/>
            <a:ext cx="3294112" cy="2470584"/>
          </a:xfrm>
          <a:prstGeom prst="rect">
            <a:avLst/>
          </a:prstGeom>
        </p:spPr>
      </p:pic>
      <p:pic>
        <p:nvPicPr>
          <p:cNvPr id="8" name="Image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42" y="1318167"/>
            <a:ext cx="3435656" cy="2284175"/>
          </a:xfrm>
          <a:prstGeom prst="rect">
            <a:avLst/>
          </a:prstGeom>
        </p:spPr>
      </p:pic>
    </p:spTree>
    <p:extLst>
      <p:ext uri="{BB962C8B-B14F-4D97-AF65-F5344CB8AC3E}">
        <p14:creationId xmlns:p14="http://schemas.microsoft.com/office/powerpoint/2010/main" val="16890909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9552" y="260648"/>
            <a:ext cx="7920881" cy="922113"/>
          </a:xfrm>
        </p:spPr>
        <p:txBody>
          <a:bodyPr>
            <a:normAutofit fontScale="90000"/>
          </a:bodyPr>
          <a:lstStyle/>
          <a:p>
            <a:r>
              <a:rPr lang="pt-PT" dirty="0" smtClean="0"/>
              <a:t>D. Sebastião </a:t>
            </a:r>
            <a:r>
              <a:rPr lang="pt-PT" dirty="0" err="1" smtClean="0"/>
              <a:t>and</a:t>
            </a:r>
            <a:r>
              <a:rPr lang="pt-PT" dirty="0" smtClean="0"/>
              <a:t> </a:t>
            </a:r>
            <a:r>
              <a:rPr lang="pt-PT" dirty="0" err="1" smtClean="0"/>
              <a:t>the</a:t>
            </a:r>
            <a:r>
              <a:rPr lang="pt-PT" dirty="0" smtClean="0"/>
              <a:t> </a:t>
            </a:r>
            <a:r>
              <a:rPr lang="en-US" dirty="0" smtClean="0"/>
              <a:t>succession</a:t>
            </a:r>
            <a:r>
              <a:rPr lang="pt-PT" dirty="0" smtClean="0"/>
              <a:t> </a:t>
            </a:r>
            <a:r>
              <a:rPr lang="pt-PT" dirty="0" err="1" smtClean="0"/>
              <a:t>crisis</a:t>
            </a:r>
            <a:endParaRPr lang="pt-PT" dirty="0"/>
          </a:p>
        </p:txBody>
      </p:sp>
      <p:sp>
        <p:nvSpPr>
          <p:cNvPr id="3" name="Marcador de Posição de Conteúdo 2"/>
          <p:cNvSpPr>
            <a:spLocks noGrp="1"/>
          </p:cNvSpPr>
          <p:nvPr>
            <p:ph idx="1"/>
          </p:nvPr>
        </p:nvSpPr>
        <p:spPr>
          <a:xfrm>
            <a:off x="107504" y="1600201"/>
            <a:ext cx="6048672" cy="2980927"/>
          </a:xfrm>
        </p:spPr>
        <p:txBody>
          <a:bodyPr>
            <a:normAutofit fontScale="62500" lnSpcReduction="20000"/>
          </a:bodyPr>
          <a:lstStyle/>
          <a:p>
            <a:r>
              <a:rPr lang="en-US" dirty="0" smtClean="0"/>
              <a:t>In 1578, king Sebastian I is presumed dead in the battle of </a:t>
            </a:r>
            <a:r>
              <a:rPr lang="en-US" dirty="0" err="1" smtClean="0"/>
              <a:t>Alcacer-Quibir</a:t>
            </a:r>
            <a:r>
              <a:rPr lang="en-US" dirty="0" smtClean="0"/>
              <a:t> (</a:t>
            </a:r>
            <a:r>
              <a:rPr lang="en-US" dirty="0" err="1" smtClean="0"/>
              <a:t>Ksar</a:t>
            </a:r>
            <a:r>
              <a:rPr lang="en-US" dirty="0" smtClean="0"/>
              <a:t> El </a:t>
            </a:r>
            <a:r>
              <a:rPr lang="en-US" dirty="0" err="1" smtClean="0"/>
              <a:t>Kebir</a:t>
            </a:r>
            <a:r>
              <a:rPr lang="en-US" dirty="0" smtClean="0"/>
              <a:t>, Morocco), leaving no </a:t>
            </a:r>
            <a:r>
              <a:rPr lang="en-US" noProof="1" smtClean="0"/>
              <a:t>descendants</a:t>
            </a:r>
            <a:r>
              <a:rPr lang="en-US" dirty="0" smtClean="0"/>
              <a:t>; his great-uncle succeeds him but dies two years later with no clear heir appointed</a:t>
            </a:r>
          </a:p>
          <a:p>
            <a:endParaRPr lang="en-US" dirty="0" smtClean="0"/>
          </a:p>
          <a:p>
            <a:r>
              <a:rPr lang="en-US" dirty="0" smtClean="0"/>
              <a:t>The 1580 succession crisis led to Philip II of Spain to become king of Portugal, with the title Philip I of Portugal, on the condition that the kingdom and overseas territories remain separate from Spain, keeping their own laws and administrations</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2200" y="1556792"/>
            <a:ext cx="2468659" cy="3101330"/>
          </a:xfrm>
          <a:prstGeom prst="rect">
            <a:avLst/>
          </a:prstGeom>
        </p:spPr>
      </p:pic>
      <p:sp>
        <p:nvSpPr>
          <p:cNvPr id="6" name="CaixaDeTexto 5"/>
          <p:cNvSpPr txBox="1"/>
          <p:nvPr/>
        </p:nvSpPr>
        <p:spPr>
          <a:xfrm>
            <a:off x="467543" y="4797152"/>
            <a:ext cx="8373315" cy="1200329"/>
          </a:xfrm>
          <a:prstGeom prst="rect">
            <a:avLst/>
          </a:prstGeom>
          <a:noFill/>
        </p:spPr>
        <p:txBody>
          <a:bodyPr wrap="square" rtlCol="0">
            <a:spAutoFit/>
          </a:bodyPr>
          <a:lstStyle/>
          <a:p>
            <a:r>
              <a:rPr lang="en-US" dirty="0" smtClean="0"/>
              <a:t>The perceived loss of sovereignty contributed to the legend that Sebastian was not dead and would return (“in a foggy morning”) to Portugal. This deeply rooted feeling, hope or desire, that Sebastian would return and solve all the problems became known as “</a:t>
            </a:r>
            <a:r>
              <a:rPr lang="en-US" dirty="0" err="1" smtClean="0"/>
              <a:t>Sebastianism</a:t>
            </a:r>
            <a:r>
              <a:rPr lang="en-US" dirty="0" smtClean="0"/>
              <a:t>”, an attitude still identifiable in present time Portugal.</a:t>
            </a:r>
            <a:endParaRPr lang="en-US" dirty="0"/>
          </a:p>
        </p:txBody>
      </p:sp>
    </p:spTree>
    <p:extLst>
      <p:ext uri="{BB962C8B-B14F-4D97-AF65-F5344CB8AC3E}">
        <p14:creationId xmlns:p14="http://schemas.microsoft.com/office/powerpoint/2010/main" val="19539673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dirty="0" err="1" smtClean="0"/>
              <a:t>Restoration</a:t>
            </a:r>
            <a:r>
              <a:rPr lang="pt-PT" dirty="0" smtClean="0"/>
              <a:t> </a:t>
            </a:r>
            <a:r>
              <a:rPr lang="pt-PT" dirty="0" err="1" smtClean="0"/>
              <a:t>War</a:t>
            </a:r>
            <a:r>
              <a:rPr lang="pt-PT" dirty="0" smtClean="0"/>
              <a:t>, 1640-1668</a:t>
            </a:r>
            <a:endParaRPr lang="pt-PT" dirty="0"/>
          </a:p>
        </p:txBody>
      </p:sp>
      <p:sp>
        <p:nvSpPr>
          <p:cNvPr id="3" name="Marcador de Posição de Conteúdo 2"/>
          <p:cNvSpPr>
            <a:spLocks noGrp="1"/>
          </p:cNvSpPr>
          <p:nvPr>
            <p:ph idx="1"/>
          </p:nvPr>
        </p:nvSpPr>
        <p:spPr>
          <a:xfrm>
            <a:off x="179512" y="2996952"/>
            <a:ext cx="5760640" cy="3129212"/>
          </a:xfrm>
        </p:spPr>
        <p:txBody>
          <a:bodyPr>
            <a:normAutofit fontScale="55000" lnSpcReduction="20000"/>
          </a:bodyPr>
          <a:lstStyle/>
          <a:p>
            <a:r>
              <a:rPr lang="en-US" dirty="0" smtClean="0"/>
              <a:t>The result is the instauration of the 4th Portuguese Dynasty, the House of </a:t>
            </a:r>
            <a:r>
              <a:rPr lang="en-US" dirty="0" err="1" smtClean="0"/>
              <a:t>Bragança</a:t>
            </a:r>
            <a:r>
              <a:rPr lang="en-US" dirty="0" smtClean="0"/>
              <a:t>, and the acclamation of John IV as King of Portugal (image). By December 2, 1640, John had already sent a letter to the Municipal Chamber of </a:t>
            </a:r>
            <a:r>
              <a:rPr lang="en-US" dirty="0" err="1" smtClean="0"/>
              <a:t>Évora</a:t>
            </a:r>
            <a:r>
              <a:rPr lang="en-US" dirty="0" smtClean="0"/>
              <a:t> as sovereign of the country.</a:t>
            </a:r>
          </a:p>
          <a:p>
            <a:endParaRPr lang="en-US" dirty="0" smtClean="0"/>
          </a:p>
          <a:p>
            <a:r>
              <a:rPr lang="en-US" dirty="0" smtClean="0"/>
              <a:t>The ensuing </a:t>
            </a:r>
            <a:r>
              <a:rPr lang="en-US" i="1" dirty="0" smtClean="0"/>
              <a:t>Restoration War </a:t>
            </a:r>
            <a:r>
              <a:rPr lang="en-US" dirty="0" smtClean="0"/>
              <a:t>ended with the Treaty of Lisbon in 1668, whereby Spain recognized the Portuguese monarch. Portugal kept all overseas possessions except Ceuta, who never recognized the house of </a:t>
            </a:r>
            <a:r>
              <a:rPr lang="en-US" dirty="0" err="1" smtClean="0"/>
              <a:t>Bragança</a:t>
            </a:r>
            <a:r>
              <a:rPr lang="en-US" dirty="0" smtClean="0"/>
              <a:t> throughout the war.</a:t>
            </a:r>
          </a:p>
          <a:p>
            <a:endParaRPr lang="pt-PT"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0152" y="2996952"/>
            <a:ext cx="2979936" cy="2607444"/>
          </a:xfrm>
          <a:prstGeom prst="rect">
            <a:avLst/>
          </a:prstGeom>
        </p:spPr>
      </p:pic>
      <p:sp>
        <p:nvSpPr>
          <p:cNvPr id="5" name="Marcador de Posição de Conteúdo 2"/>
          <p:cNvSpPr txBox="1">
            <a:spLocks/>
          </p:cNvSpPr>
          <p:nvPr/>
        </p:nvSpPr>
        <p:spPr>
          <a:xfrm>
            <a:off x="334740" y="1268760"/>
            <a:ext cx="8585348" cy="1479760"/>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The first 2 kings of the dynastic union ruling the Peninsula did so according to what had been previously agreed, but Philip III (IV in Spain) tried to centralize power in Madrid; growing dissatisfaction in Portugal led to the revolutionary coup d’état that took place in 1640, December 1st.</a:t>
            </a:r>
          </a:p>
          <a:p>
            <a:endParaRPr lang="pt-PT" dirty="0"/>
          </a:p>
        </p:txBody>
      </p:sp>
    </p:spTree>
    <p:extLst>
      <p:ext uri="{BB962C8B-B14F-4D97-AF65-F5344CB8AC3E}">
        <p14:creationId xmlns:p14="http://schemas.microsoft.com/office/powerpoint/2010/main" val="27644881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9"/>
            <a:ext cx="8229600" cy="562073"/>
          </a:xfrm>
        </p:spPr>
        <p:txBody>
          <a:bodyPr>
            <a:normAutofit fontScale="90000"/>
          </a:bodyPr>
          <a:lstStyle/>
          <a:p>
            <a:r>
              <a:rPr lang="pt-PT" dirty="0" smtClean="0"/>
              <a:t>Decline </a:t>
            </a:r>
            <a:r>
              <a:rPr lang="pt-PT" dirty="0" err="1" smtClean="0"/>
              <a:t>of</a:t>
            </a:r>
            <a:r>
              <a:rPr lang="pt-PT" dirty="0" smtClean="0"/>
              <a:t> </a:t>
            </a:r>
            <a:r>
              <a:rPr lang="pt-PT" dirty="0" err="1" smtClean="0"/>
              <a:t>the</a:t>
            </a:r>
            <a:r>
              <a:rPr lang="pt-PT" dirty="0" smtClean="0"/>
              <a:t> </a:t>
            </a:r>
            <a:r>
              <a:rPr lang="pt-PT" dirty="0" err="1" smtClean="0"/>
              <a:t>overseas</a:t>
            </a:r>
            <a:r>
              <a:rPr lang="pt-PT" dirty="0" smtClean="0"/>
              <a:t> </a:t>
            </a:r>
            <a:r>
              <a:rPr lang="pt-PT" dirty="0" err="1" smtClean="0"/>
              <a:t>Empire</a:t>
            </a:r>
            <a:endParaRPr lang="pt-PT" dirty="0"/>
          </a:p>
        </p:txBody>
      </p:sp>
      <p:sp>
        <p:nvSpPr>
          <p:cNvPr id="3" name="Marcador de Posição de Conteúdo 2"/>
          <p:cNvSpPr>
            <a:spLocks noGrp="1"/>
          </p:cNvSpPr>
          <p:nvPr>
            <p:ph idx="1"/>
          </p:nvPr>
        </p:nvSpPr>
        <p:spPr>
          <a:xfrm>
            <a:off x="179512" y="980728"/>
            <a:ext cx="5328592" cy="5472608"/>
          </a:xfrm>
        </p:spPr>
        <p:txBody>
          <a:bodyPr>
            <a:normAutofit fontScale="70000" lnSpcReduction="20000"/>
          </a:bodyPr>
          <a:lstStyle/>
          <a:p>
            <a:r>
              <a:rPr lang="pt-PT" dirty="0" err="1" smtClean="0"/>
              <a:t>Early</a:t>
            </a:r>
            <a:r>
              <a:rPr lang="pt-PT" dirty="0" smtClean="0"/>
              <a:t> in </a:t>
            </a:r>
            <a:r>
              <a:rPr lang="pt-PT" dirty="0" err="1" smtClean="0"/>
              <a:t>the</a:t>
            </a:r>
            <a:r>
              <a:rPr lang="pt-PT" dirty="0" smtClean="0"/>
              <a:t> XVII </a:t>
            </a:r>
            <a:r>
              <a:rPr lang="pt-PT" dirty="0" err="1" smtClean="0"/>
              <a:t>century</a:t>
            </a:r>
            <a:r>
              <a:rPr lang="pt-PT" dirty="0" smtClean="0"/>
              <a:t>, </a:t>
            </a:r>
            <a:r>
              <a:rPr lang="pt-PT" dirty="0" err="1" smtClean="0"/>
              <a:t>under</a:t>
            </a:r>
            <a:r>
              <a:rPr lang="pt-PT" dirty="0" smtClean="0"/>
              <a:t> </a:t>
            </a:r>
            <a:r>
              <a:rPr lang="pt-PT" dirty="0" err="1" smtClean="0"/>
              <a:t>the</a:t>
            </a:r>
            <a:r>
              <a:rPr lang="pt-PT" dirty="0" smtClean="0"/>
              <a:t> “</a:t>
            </a:r>
            <a:r>
              <a:rPr lang="pt-PT" dirty="0" err="1" smtClean="0"/>
              <a:t>Iberian</a:t>
            </a:r>
            <a:r>
              <a:rPr lang="pt-PT" dirty="0" smtClean="0"/>
              <a:t> </a:t>
            </a:r>
            <a:r>
              <a:rPr lang="pt-PT" dirty="0" err="1" smtClean="0"/>
              <a:t>Union</a:t>
            </a:r>
            <a:r>
              <a:rPr lang="pt-PT" dirty="0" smtClean="0"/>
              <a:t>”, </a:t>
            </a:r>
            <a:r>
              <a:rPr lang="pt-PT" dirty="0" err="1" smtClean="0"/>
              <a:t>the</a:t>
            </a:r>
            <a:r>
              <a:rPr lang="pt-PT" dirty="0" smtClean="0"/>
              <a:t> Portuguese </a:t>
            </a:r>
            <a:r>
              <a:rPr lang="pt-PT" dirty="0" err="1" smtClean="0"/>
              <a:t>empire</a:t>
            </a:r>
            <a:r>
              <a:rPr lang="pt-PT" dirty="0" smtClean="0"/>
              <a:t> </a:t>
            </a:r>
            <a:r>
              <a:rPr lang="pt-PT" dirty="0" err="1" smtClean="0"/>
              <a:t>was</a:t>
            </a:r>
            <a:r>
              <a:rPr lang="pt-PT" dirty="0" smtClean="0"/>
              <a:t> </a:t>
            </a:r>
            <a:r>
              <a:rPr lang="pt-PT" dirty="0" err="1" smtClean="0"/>
              <a:t>under</a:t>
            </a:r>
            <a:r>
              <a:rPr lang="pt-PT" dirty="0" smtClean="0"/>
              <a:t> </a:t>
            </a:r>
            <a:r>
              <a:rPr lang="pt-PT" dirty="0" err="1" smtClean="0"/>
              <a:t>heavy</a:t>
            </a:r>
            <a:r>
              <a:rPr lang="pt-PT" dirty="0" smtClean="0"/>
              <a:t> </a:t>
            </a:r>
            <a:r>
              <a:rPr lang="pt-PT" dirty="0" err="1" smtClean="0"/>
              <a:t>pressure</a:t>
            </a:r>
            <a:r>
              <a:rPr lang="pt-PT" dirty="0" smtClean="0"/>
              <a:t> </a:t>
            </a:r>
            <a:r>
              <a:rPr lang="pt-PT" dirty="0" err="1" smtClean="0"/>
              <a:t>from</a:t>
            </a:r>
            <a:r>
              <a:rPr lang="pt-PT" dirty="0" smtClean="0"/>
              <a:t> </a:t>
            </a:r>
            <a:r>
              <a:rPr lang="pt-PT" dirty="0" err="1" smtClean="0"/>
              <a:t>the</a:t>
            </a:r>
            <a:r>
              <a:rPr lang="pt-PT" dirty="0" smtClean="0"/>
              <a:t> </a:t>
            </a:r>
            <a:r>
              <a:rPr lang="pt-PT" dirty="0" err="1" smtClean="0"/>
              <a:t>Dutch</a:t>
            </a:r>
            <a:r>
              <a:rPr lang="pt-PT" dirty="0" smtClean="0"/>
              <a:t>, </a:t>
            </a:r>
            <a:r>
              <a:rPr lang="pt-PT" dirty="0" err="1" smtClean="0"/>
              <a:t>both</a:t>
            </a:r>
            <a:r>
              <a:rPr lang="pt-PT" dirty="0" smtClean="0"/>
              <a:t> in Brasil </a:t>
            </a:r>
            <a:r>
              <a:rPr lang="pt-PT" dirty="0" err="1" smtClean="0"/>
              <a:t>and</a:t>
            </a:r>
            <a:r>
              <a:rPr lang="pt-PT" dirty="0" smtClean="0"/>
              <a:t> in </a:t>
            </a:r>
            <a:r>
              <a:rPr lang="pt-PT" dirty="0" err="1" smtClean="0"/>
              <a:t>the</a:t>
            </a:r>
            <a:r>
              <a:rPr lang="pt-PT" dirty="0" smtClean="0"/>
              <a:t> </a:t>
            </a:r>
            <a:r>
              <a:rPr lang="pt-PT" dirty="0" err="1" smtClean="0"/>
              <a:t>Far</a:t>
            </a:r>
            <a:r>
              <a:rPr lang="pt-PT" dirty="0" smtClean="0"/>
              <a:t> </a:t>
            </a:r>
            <a:r>
              <a:rPr lang="pt-PT" dirty="0" err="1" smtClean="0"/>
              <a:t>East</a:t>
            </a:r>
            <a:r>
              <a:rPr lang="pt-PT" dirty="0" smtClean="0"/>
              <a:t> (India </a:t>
            </a:r>
            <a:r>
              <a:rPr lang="pt-PT" dirty="0" err="1" smtClean="0"/>
              <a:t>and</a:t>
            </a:r>
            <a:r>
              <a:rPr lang="pt-PT" dirty="0" smtClean="0"/>
              <a:t> </a:t>
            </a:r>
            <a:r>
              <a:rPr lang="pt-PT" dirty="0" err="1" smtClean="0"/>
              <a:t>Oceania</a:t>
            </a:r>
            <a:r>
              <a:rPr lang="pt-PT" dirty="0" smtClean="0"/>
              <a:t>)</a:t>
            </a:r>
          </a:p>
          <a:p>
            <a:endParaRPr lang="pt-PT" dirty="0" smtClean="0"/>
          </a:p>
          <a:p>
            <a:r>
              <a:rPr lang="pt-PT" dirty="0" err="1" smtClean="0"/>
              <a:t>Many</a:t>
            </a:r>
            <a:r>
              <a:rPr lang="pt-PT" dirty="0" smtClean="0"/>
              <a:t> </a:t>
            </a:r>
            <a:r>
              <a:rPr lang="pt-PT" dirty="0" err="1" smtClean="0"/>
              <a:t>possessions</a:t>
            </a:r>
            <a:r>
              <a:rPr lang="pt-PT" dirty="0" smtClean="0"/>
              <a:t> </a:t>
            </a:r>
            <a:r>
              <a:rPr lang="pt-PT" dirty="0" err="1" smtClean="0"/>
              <a:t>were</a:t>
            </a:r>
            <a:r>
              <a:rPr lang="pt-PT" dirty="0" smtClean="0"/>
              <a:t> </a:t>
            </a:r>
            <a:r>
              <a:rPr lang="pt-PT" dirty="0" err="1" smtClean="0"/>
              <a:t>lost</a:t>
            </a:r>
            <a:r>
              <a:rPr lang="pt-PT" dirty="0" smtClean="0"/>
              <a:t>, </a:t>
            </a:r>
            <a:r>
              <a:rPr lang="pt-PT" dirty="0" err="1" smtClean="0"/>
              <a:t>but</a:t>
            </a:r>
            <a:r>
              <a:rPr lang="pt-PT" dirty="0" smtClean="0"/>
              <a:t> </a:t>
            </a:r>
            <a:r>
              <a:rPr lang="pt-PT" dirty="0" err="1" smtClean="0"/>
              <a:t>most</a:t>
            </a:r>
            <a:r>
              <a:rPr lang="pt-PT" dirty="0" smtClean="0"/>
              <a:t> </a:t>
            </a:r>
            <a:r>
              <a:rPr lang="pt-PT" dirty="0" err="1" smtClean="0"/>
              <a:t>were</a:t>
            </a:r>
            <a:r>
              <a:rPr lang="pt-PT" dirty="0" smtClean="0"/>
              <a:t> </a:t>
            </a:r>
            <a:r>
              <a:rPr lang="pt-PT" dirty="0" err="1" smtClean="0"/>
              <a:t>recovered</a:t>
            </a:r>
            <a:r>
              <a:rPr lang="pt-PT" dirty="0" smtClean="0"/>
              <a:t> </a:t>
            </a:r>
            <a:r>
              <a:rPr lang="pt-PT" dirty="0" err="1" smtClean="0"/>
              <a:t>after</a:t>
            </a:r>
            <a:r>
              <a:rPr lang="pt-PT" dirty="0" smtClean="0"/>
              <a:t> </a:t>
            </a:r>
            <a:r>
              <a:rPr lang="pt-PT" dirty="0" err="1" smtClean="0"/>
              <a:t>the</a:t>
            </a:r>
            <a:r>
              <a:rPr lang="pt-PT" dirty="0" smtClean="0"/>
              <a:t> </a:t>
            </a:r>
            <a:r>
              <a:rPr lang="pt-PT" dirty="0" err="1" smtClean="0"/>
              <a:t>Restoration</a:t>
            </a:r>
            <a:r>
              <a:rPr lang="pt-PT" dirty="0" smtClean="0"/>
              <a:t>, </a:t>
            </a:r>
            <a:r>
              <a:rPr lang="pt-PT" dirty="0" err="1" smtClean="0"/>
              <a:t>with</a:t>
            </a:r>
            <a:r>
              <a:rPr lang="pt-PT" dirty="0" smtClean="0"/>
              <a:t> </a:t>
            </a:r>
            <a:r>
              <a:rPr lang="pt-PT" dirty="0" err="1" smtClean="0"/>
              <a:t>British</a:t>
            </a:r>
            <a:r>
              <a:rPr lang="pt-PT" dirty="0" smtClean="0"/>
              <a:t> </a:t>
            </a:r>
            <a:r>
              <a:rPr lang="pt-PT" dirty="0" err="1" smtClean="0"/>
              <a:t>support</a:t>
            </a:r>
            <a:endParaRPr lang="pt-PT" dirty="0" smtClean="0"/>
          </a:p>
          <a:p>
            <a:endParaRPr lang="pt-PT" dirty="0" smtClean="0"/>
          </a:p>
          <a:p>
            <a:r>
              <a:rPr lang="pt-PT" dirty="0" smtClean="0"/>
              <a:t>In 1662, Catarina de Bragança, </a:t>
            </a:r>
            <a:r>
              <a:rPr lang="pt-PT" dirty="0" err="1" smtClean="0"/>
              <a:t>daughter</a:t>
            </a:r>
            <a:r>
              <a:rPr lang="pt-PT" dirty="0" smtClean="0"/>
              <a:t> </a:t>
            </a:r>
            <a:r>
              <a:rPr lang="pt-PT" dirty="0" err="1" smtClean="0"/>
              <a:t>of</a:t>
            </a:r>
            <a:r>
              <a:rPr lang="pt-PT" dirty="0" smtClean="0"/>
              <a:t> John IV </a:t>
            </a:r>
            <a:r>
              <a:rPr lang="pt-PT" dirty="0" err="1" smtClean="0"/>
              <a:t>of</a:t>
            </a:r>
            <a:r>
              <a:rPr lang="pt-PT" dirty="0" smtClean="0"/>
              <a:t> Portugal, </a:t>
            </a:r>
            <a:r>
              <a:rPr lang="pt-PT" dirty="0" err="1" smtClean="0"/>
              <a:t>married</a:t>
            </a:r>
            <a:r>
              <a:rPr lang="pt-PT" dirty="0" smtClean="0"/>
              <a:t> Charles II </a:t>
            </a:r>
            <a:r>
              <a:rPr lang="pt-PT" dirty="0" err="1" smtClean="0"/>
              <a:t>of</a:t>
            </a:r>
            <a:r>
              <a:rPr lang="pt-PT" dirty="0" smtClean="0"/>
              <a:t> </a:t>
            </a:r>
            <a:r>
              <a:rPr lang="pt-PT" dirty="0" err="1" smtClean="0"/>
              <a:t>England</a:t>
            </a:r>
            <a:r>
              <a:rPr lang="pt-PT" dirty="0" smtClean="0"/>
              <a:t>, </a:t>
            </a:r>
            <a:r>
              <a:rPr lang="pt-PT" dirty="0" err="1" smtClean="0"/>
              <a:t>thus</a:t>
            </a:r>
            <a:r>
              <a:rPr lang="pt-PT" dirty="0" smtClean="0"/>
              <a:t> </a:t>
            </a:r>
            <a:r>
              <a:rPr lang="pt-PT" dirty="0" err="1" smtClean="0"/>
              <a:t>reinforcing</a:t>
            </a:r>
            <a:r>
              <a:rPr lang="pt-PT" dirty="0" smtClean="0"/>
              <a:t> </a:t>
            </a:r>
            <a:r>
              <a:rPr lang="pt-PT" dirty="0" err="1" smtClean="0"/>
              <a:t>the</a:t>
            </a:r>
            <a:r>
              <a:rPr lang="pt-PT" dirty="0" smtClean="0"/>
              <a:t> </a:t>
            </a:r>
            <a:r>
              <a:rPr lang="pt-PT" dirty="0" err="1" smtClean="0"/>
              <a:t>alliance</a:t>
            </a:r>
            <a:r>
              <a:rPr lang="pt-PT" dirty="0" smtClean="0"/>
              <a:t>; </a:t>
            </a:r>
            <a:r>
              <a:rPr lang="pt-PT" dirty="0" err="1" smtClean="0"/>
              <a:t>she’s</a:t>
            </a:r>
            <a:r>
              <a:rPr lang="pt-PT" dirty="0" smtClean="0"/>
              <a:t> </a:t>
            </a:r>
            <a:r>
              <a:rPr lang="pt-PT" dirty="0" err="1" smtClean="0"/>
              <a:t>credited</a:t>
            </a:r>
            <a:r>
              <a:rPr lang="pt-PT" dirty="0" smtClean="0"/>
              <a:t> for </a:t>
            </a:r>
            <a:r>
              <a:rPr lang="pt-PT" dirty="0" err="1" smtClean="0"/>
              <a:t>introducing</a:t>
            </a:r>
            <a:r>
              <a:rPr lang="pt-PT" dirty="0" smtClean="0"/>
              <a:t> </a:t>
            </a:r>
            <a:r>
              <a:rPr lang="pt-PT" dirty="0" err="1" smtClean="0"/>
              <a:t>the</a:t>
            </a:r>
            <a:r>
              <a:rPr lang="pt-PT" dirty="0" smtClean="0"/>
              <a:t> </a:t>
            </a:r>
            <a:r>
              <a:rPr lang="pt-PT" dirty="0" err="1" smtClean="0"/>
              <a:t>afternoon</a:t>
            </a:r>
            <a:r>
              <a:rPr lang="pt-PT" dirty="0" smtClean="0"/>
              <a:t> </a:t>
            </a:r>
            <a:r>
              <a:rPr lang="pt-PT" dirty="0" err="1" smtClean="0"/>
              <a:t>tea</a:t>
            </a:r>
            <a:r>
              <a:rPr lang="pt-PT" dirty="0" smtClean="0"/>
              <a:t> in </a:t>
            </a:r>
            <a:r>
              <a:rPr lang="pt-PT" dirty="0" err="1" smtClean="0"/>
              <a:t>England</a:t>
            </a:r>
            <a:endParaRPr lang="pt-PT" dirty="0" smtClean="0"/>
          </a:p>
          <a:p>
            <a:endParaRPr lang="pt-PT" dirty="0" smtClean="0"/>
          </a:p>
          <a:p>
            <a:r>
              <a:rPr lang="pt-PT" dirty="0" err="1" smtClean="0"/>
              <a:t>Her</a:t>
            </a:r>
            <a:r>
              <a:rPr lang="pt-PT" dirty="0" smtClean="0"/>
              <a:t> </a:t>
            </a:r>
            <a:r>
              <a:rPr lang="pt-PT" dirty="0" err="1" smtClean="0"/>
              <a:t>dowry</a:t>
            </a:r>
            <a:r>
              <a:rPr lang="pt-PT" dirty="0" smtClean="0"/>
              <a:t> </a:t>
            </a:r>
            <a:r>
              <a:rPr lang="pt-PT" dirty="0" err="1" smtClean="0"/>
              <a:t>consisted</a:t>
            </a:r>
            <a:r>
              <a:rPr lang="pt-PT" dirty="0" smtClean="0"/>
              <a:t> </a:t>
            </a:r>
            <a:r>
              <a:rPr lang="pt-PT" dirty="0" err="1" smtClean="0"/>
              <a:t>of</a:t>
            </a:r>
            <a:r>
              <a:rPr lang="pt-PT" dirty="0" smtClean="0"/>
              <a:t>: 2 </a:t>
            </a:r>
            <a:r>
              <a:rPr lang="pt-PT" dirty="0" err="1" smtClean="0"/>
              <a:t>million</a:t>
            </a:r>
            <a:r>
              <a:rPr lang="pt-PT" dirty="0" smtClean="0"/>
              <a:t> </a:t>
            </a:r>
            <a:r>
              <a:rPr lang="pt-PT" dirty="0" err="1" smtClean="0"/>
              <a:t>gold</a:t>
            </a:r>
            <a:r>
              <a:rPr lang="pt-PT" dirty="0" smtClean="0"/>
              <a:t> </a:t>
            </a:r>
            <a:r>
              <a:rPr lang="pt-PT" dirty="0" err="1" smtClean="0"/>
              <a:t>pieces</a:t>
            </a:r>
            <a:r>
              <a:rPr lang="pt-PT" dirty="0" smtClean="0"/>
              <a:t>, </a:t>
            </a:r>
            <a:r>
              <a:rPr lang="pt-PT" dirty="0" err="1" smtClean="0"/>
              <a:t>Tangiers</a:t>
            </a:r>
            <a:r>
              <a:rPr lang="pt-PT" dirty="0" smtClean="0"/>
              <a:t> </a:t>
            </a:r>
            <a:r>
              <a:rPr lang="pt-PT" dirty="0" err="1" smtClean="0"/>
              <a:t>and</a:t>
            </a:r>
            <a:r>
              <a:rPr lang="pt-PT" dirty="0" smtClean="0"/>
              <a:t>… </a:t>
            </a:r>
            <a:r>
              <a:rPr lang="pt-PT" dirty="0" err="1" smtClean="0"/>
              <a:t>Bombay</a:t>
            </a:r>
            <a:r>
              <a:rPr lang="pt-PT" dirty="0" smtClean="0"/>
              <a:t> (</a:t>
            </a:r>
            <a:r>
              <a:rPr lang="pt-PT" dirty="0" err="1" smtClean="0"/>
              <a:t>Mumbay</a:t>
            </a:r>
            <a:r>
              <a:rPr lang="pt-PT" dirty="0" smtClean="0"/>
              <a:t>)</a:t>
            </a:r>
          </a:p>
          <a:p>
            <a:pPr marL="0" indent="0">
              <a:buNone/>
            </a:pPr>
            <a:endParaRPr lang="pt-PT" dirty="0"/>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9490" y="1484784"/>
            <a:ext cx="3226122" cy="3240360"/>
          </a:xfrm>
          <a:prstGeom prst="rect">
            <a:avLst/>
          </a:prstGeom>
        </p:spPr>
      </p:pic>
      <p:sp>
        <p:nvSpPr>
          <p:cNvPr id="6" name="CaixaDeTexto 5"/>
          <p:cNvSpPr txBox="1"/>
          <p:nvPr/>
        </p:nvSpPr>
        <p:spPr>
          <a:xfrm>
            <a:off x="5938242" y="4725144"/>
            <a:ext cx="3135560" cy="1200329"/>
          </a:xfrm>
          <a:prstGeom prst="rect">
            <a:avLst/>
          </a:prstGeom>
          <a:noFill/>
        </p:spPr>
        <p:txBody>
          <a:bodyPr wrap="square" rtlCol="0">
            <a:spAutoFit/>
          </a:bodyPr>
          <a:lstStyle/>
          <a:p>
            <a:r>
              <a:rPr lang="en-US" dirty="0"/>
              <a:t>The capture of Kochi and victory of the </a:t>
            </a:r>
            <a:r>
              <a:rPr lang="en-US" dirty="0" smtClean="0"/>
              <a:t>Dutch </a:t>
            </a:r>
            <a:r>
              <a:rPr lang="en-US" dirty="0"/>
              <a:t>over the Portuguese in 1663. Atlas van der Hem </a:t>
            </a:r>
            <a:r>
              <a:rPr lang="en-US" dirty="0" smtClean="0"/>
              <a:t>1682</a:t>
            </a:r>
            <a:endParaRPr lang="pt-PT" dirty="0"/>
          </a:p>
        </p:txBody>
      </p:sp>
    </p:spTree>
    <p:extLst>
      <p:ext uri="{BB962C8B-B14F-4D97-AF65-F5344CB8AC3E}">
        <p14:creationId xmlns:p14="http://schemas.microsoft.com/office/powerpoint/2010/main" val="36336047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2" y="273049"/>
            <a:ext cx="8219254" cy="779687"/>
          </a:xfrm>
        </p:spPr>
        <p:txBody>
          <a:bodyPr>
            <a:normAutofit/>
          </a:bodyPr>
          <a:lstStyle/>
          <a:p>
            <a:pPr algn="ctr"/>
            <a:r>
              <a:rPr lang="en-US" sz="4000" dirty="0" smtClean="0"/>
              <a:t>Megalithic Architecture </a:t>
            </a:r>
            <a:endParaRPr lang="en-US" sz="4000" dirty="0"/>
          </a:p>
        </p:txBody>
      </p:sp>
      <p:sp>
        <p:nvSpPr>
          <p:cNvPr id="3" name="Marcador de Posição de Conteúdo 2"/>
          <p:cNvSpPr>
            <a:spLocks noGrp="1"/>
          </p:cNvSpPr>
          <p:nvPr>
            <p:ph idx="1"/>
          </p:nvPr>
        </p:nvSpPr>
        <p:spPr>
          <a:xfrm>
            <a:off x="467544" y="5661248"/>
            <a:ext cx="8219256" cy="896965"/>
          </a:xfrm>
        </p:spPr>
        <p:txBody>
          <a:bodyPr>
            <a:normAutofit fontScale="85000" lnSpcReduction="20000"/>
          </a:bodyPr>
          <a:lstStyle/>
          <a:p>
            <a:pPr marL="0" indent="0" algn="ctr">
              <a:buNone/>
            </a:pPr>
            <a:r>
              <a:rPr lang="pt-PT" dirty="0" err="1" smtClean="0"/>
              <a:t>Cromlech</a:t>
            </a:r>
            <a:r>
              <a:rPr lang="pt-PT" dirty="0" smtClean="0"/>
              <a:t> </a:t>
            </a:r>
            <a:r>
              <a:rPr lang="pt-PT" dirty="0" err="1" smtClean="0"/>
              <a:t>of</a:t>
            </a:r>
            <a:r>
              <a:rPr lang="pt-PT" dirty="0" smtClean="0"/>
              <a:t> </a:t>
            </a:r>
            <a:r>
              <a:rPr lang="pt-PT" dirty="0" err="1" smtClean="0"/>
              <a:t>the</a:t>
            </a:r>
            <a:r>
              <a:rPr lang="pt-PT" dirty="0" smtClean="0"/>
              <a:t> </a:t>
            </a:r>
            <a:r>
              <a:rPr lang="pt-PT" dirty="0" err="1" smtClean="0"/>
              <a:t>Almendres</a:t>
            </a:r>
            <a:r>
              <a:rPr lang="pt-PT" dirty="0" smtClean="0"/>
              <a:t>, </a:t>
            </a:r>
            <a:r>
              <a:rPr lang="pt-PT" dirty="0" err="1" smtClean="0"/>
              <a:t>near</a:t>
            </a:r>
            <a:r>
              <a:rPr lang="pt-PT" dirty="0" smtClean="0"/>
              <a:t> Évora</a:t>
            </a:r>
          </a:p>
          <a:p>
            <a:pPr marL="0" indent="0" algn="ctr">
              <a:buNone/>
            </a:pPr>
            <a:r>
              <a:rPr lang="pt-PT" dirty="0" smtClean="0"/>
              <a:t>(ca. 6000 BC)</a:t>
            </a:r>
            <a:endParaRPr lang="pt-PT" dirty="0"/>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696" y="1323036"/>
            <a:ext cx="5505426" cy="4122188"/>
          </a:xfrm>
          <a:prstGeom prst="rect">
            <a:avLst/>
          </a:prstGeom>
        </p:spPr>
      </p:pic>
    </p:spTree>
    <p:extLst>
      <p:ext uri="{BB962C8B-B14F-4D97-AF65-F5344CB8AC3E}">
        <p14:creationId xmlns:p14="http://schemas.microsoft.com/office/powerpoint/2010/main" val="25847334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9"/>
            <a:ext cx="8229600" cy="562073"/>
          </a:xfrm>
        </p:spPr>
        <p:txBody>
          <a:bodyPr>
            <a:normAutofit fontScale="90000"/>
          </a:bodyPr>
          <a:lstStyle/>
          <a:p>
            <a:r>
              <a:rPr lang="pt-PT" dirty="0" err="1" smtClean="0"/>
              <a:t>Lisbon’s</a:t>
            </a:r>
            <a:r>
              <a:rPr lang="pt-PT" dirty="0" smtClean="0"/>
              <a:t> </a:t>
            </a:r>
            <a:r>
              <a:rPr lang="pt-PT" dirty="0" err="1" smtClean="0"/>
              <a:t>Earthquake</a:t>
            </a:r>
            <a:r>
              <a:rPr lang="pt-PT" dirty="0" smtClean="0"/>
              <a:t>, 1755</a:t>
            </a:r>
            <a:endParaRPr lang="pt-PT" dirty="0"/>
          </a:p>
        </p:txBody>
      </p:sp>
      <p:sp>
        <p:nvSpPr>
          <p:cNvPr id="3" name="Marcador de Posição de Conteúdo 2"/>
          <p:cNvSpPr>
            <a:spLocks noGrp="1"/>
          </p:cNvSpPr>
          <p:nvPr>
            <p:ph idx="1"/>
          </p:nvPr>
        </p:nvSpPr>
        <p:spPr>
          <a:xfrm>
            <a:off x="251520" y="1196752"/>
            <a:ext cx="3178696" cy="1440160"/>
          </a:xfrm>
        </p:spPr>
        <p:txBody>
          <a:bodyPr>
            <a:normAutofit fontScale="55000" lnSpcReduction="20000"/>
          </a:bodyPr>
          <a:lstStyle/>
          <a:p>
            <a:r>
              <a:rPr lang="pt-PT" dirty="0" err="1" smtClean="0"/>
              <a:t>At</a:t>
            </a:r>
            <a:r>
              <a:rPr lang="pt-PT" dirty="0" smtClean="0"/>
              <a:t> 9:40, </a:t>
            </a:r>
            <a:r>
              <a:rPr lang="pt-PT" dirty="0" err="1" smtClean="0"/>
              <a:t>hour</a:t>
            </a:r>
            <a:r>
              <a:rPr lang="pt-PT" dirty="0" smtClean="0"/>
              <a:t> </a:t>
            </a:r>
            <a:r>
              <a:rPr lang="pt-PT" dirty="0" err="1" smtClean="0"/>
              <a:t>of</a:t>
            </a:r>
            <a:r>
              <a:rPr lang="pt-PT" dirty="0" smtClean="0"/>
              <a:t> </a:t>
            </a:r>
            <a:r>
              <a:rPr lang="pt-PT" dirty="0" err="1" smtClean="0"/>
              <a:t>mass</a:t>
            </a:r>
            <a:r>
              <a:rPr lang="pt-PT" dirty="0" smtClean="0"/>
              <a:t> in </a:t>
            </a:r>
            <a:r>
              <a:rPr lang="pt-PT" dirty="0" err="1" smtClean="0"/>
              <a:t>All</a:t>
            </a:r>
            <a:r>
              <a:rPr lang="pt-PT" dirty="0" smtClean="0"/>
              <a:t> </a:t>
            </a:r>
            <a:r>
              <a:rPr lang="pt-PT" dirty="0" err="1" smtClean="0"/>
              <a:t>Saints</a:t>
            </a:r>
            <a:r>
              <a:rPr lang="pt-PT" dirty="0" smtClean="0"/>
              <a:t> </a:t>
            </a:r>
            <a:r>
              <a:rPr lang="pt-PT" dirty="0" err="1" smtClean="0"/>
              <a:t>Day</a:t>
            </a:r>
            <a:r>
              <a:rPr lang="pt-PT" dirty="0" smtClean="0"/>
              <a:t>, </a:t>
            </a:r>
            <a:r>
              <a:rPr lang="pt-PT" dirty="0" err="1" smtClean="0"/>
              <a:t>an</a:t>
            </a:r>
            <a:r>
              <a:rPr lang="pt-PT" dirty="0" smtClean="0"/>
              <a:t> </a:t>
            </a:r>
            <a:r>
              <a:rPr lang="pt-PT" dirty="0" err="1" smtClean="0"/>
              <a:t>eartquake</a:t>
            </a:r>
            <a:r>
              <a:rPr lang="pt-PT" dirty="0" smtClean="0"/>
              <a:t> </a:t>
            </a:r>
            <a:r>
              <a:rPr lang="pt-PT" dirty="0" err="1" smtClean="0"/>
              <a:t>of</a:t>
            </a:r>
            <a:r>
              <a:rPr lang="pt-PT" dirty="0" smtClean="0"/>
              <a:t> magnitude 8.5-9 hits </a:t>
            </a:r>
            <a:r>
              <a:rPr lang="pt-PT" dirty="0" err="1" smtClean="0"/>
              <a:t>Lisbon</a:t>
            </a:r>
            <a:r>
              <a:rPr lang="pt-PT" dirty="0" smtClean="0"/>
              <a:t>, </a:t>
            </a:r>
            <a:r>
              <a:rPr lang="pt-PT" dirty="0" err="1" smtClean="0"/>
              <a:t>follwed</a:t>
            </a:r>
            <a:r>
              <a:rPr lang="pt-PT" dirty="0" smtClean="0"/>
              <a:t> </a:t>
            </a:r>
            <a:r>
              <a:rPr lang="pt-PT" dirty="0" err="1" smtClean="0"/>
              <a:t>by</a:t>
            </a:r>
            <a:r>
              <a:rPr lang="pt-PT" dirty="0" smtClean="0"/>
              <a:t> a tsunami </a:t>
            </a:r>
            <a:r>
              <a:rPr lang="pt-PT" dirty="0" err="1" smtClean="0"/>
              <a:t>and</a:t>
            </a:r>
            <a:r>
              <a:rPr lang="pt-PT" dirty="0" smtClean="0"/>
              <a:t> </a:t>
            </a:r>
            <a:r>
              <a:rPr lang="pt-PT" dirty="0" err="1" smtClean="0"/>
              <a:t>uncontrolled</a:t>
            </a:r>
            <a:r>
              <a:rPr lang="pt-PT" dirty="0" smtClean="0"/>
              <a:t> </a:t>
            </a:r>
            <a:r>
              <a:rPr lang="pt-PT" dirty="0" err="1" smtClean="0"/>
              <a:t>fire</a:t>
            </a:r>
            <a:r>
              <a:rPr lang="pt-PT" dirty="0" smtClean="0"/>
              <a:t> </a:t>
            </a:r>
            <a:r>
              <a:rPr lang="pt-PT" dirty="0" err="1" smtClean="0"/>
              <a:t>across</a:t>
            </a:r>
            <a:r>
              <a:rPr lang="pt-PT" dirty="0" smtClean="0"/>
              <a:t> </a:t>
            </a:r>
            <a:r>
              <a:rPr lang="pt-PT" dirty="0" err="1" smtClean="0"/>
              <a:t>the</a:t>
            </a:r>
            <a:r>
              <a:rPr lang="pt-PT" dirty="0" smtClean="0"/>
              <a:t> </a:t>
            </a:r>
            <a:r>
              <a:rPr lang="pt-PT" dirty="0" err="1" smtClean="0"/>
              <a:t>city</a:t>
            </a:r>
            <a:endParaRPr lang="pt-PT" dirty="0"/>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5896" y="1196752"/>
            <a:ext cx="5283740" cy="3207395"/>
          </a:xfrm>
          <a:prstGeom prst="rect">
            <a:avLst/>
          </a:prstGeom>
        </p:spPr>
      </p:pic>
      <p:sp>
        <p:nvSpPr>
          <p:cNvPr id="5" name="Marcador de Posição de Conteúdo 2"/>
          <p:cNvSpPr txBox="1">
            <a:spLocks/>
          </p:cNvSpPr>
          <p:nvPr/>
        </p:nvSpPr>
        <p:spPr>
          <a:xfrm>
            <a:off x="251520" y="2949518"/>
            <a:ext cx="3178696" cy="1440160"/>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pt-PT" dirty="0" err="1" smtClean="0"/>
              <a:t>Lisbon’s</a:t>
            </a:r>
            <a:r>
              <a:rPr lang="pt-PT" dirty="0" smtClean="0"/>
              <a:t> </a:t>
            </a:r>
            <a:r>
              <a:rPr lang="pt-PT" dirty="0" err="1" smtClean="0"/>
              <a:t>population</a:t>
            </a:r>
            <a:r>
              <a:rPr lang="pt-PT" dirty="0" smtClean="0"/>
              <a:t> in 1755: 275000</a:t>
            </a:r>
          </a:p>
          <a:p>
            <a:r>
              <a:rPr lang="pt-PT" dirty="0" err="1" smtClean="0"/>
              <a:t>Casualties</a:t>
            </a:r>
            <a:r>
              <a:rPr lang="pt-PT" dirty="0" smtClean="0"/>
              <a:t>: 40 - 60000 </a:t>
            </a:r>
            <a:r>
              <a:rPr lang="pt-PT" dirty="0" err="1" smtClean="0"/>
              <a:t>dead</a:t>
            </a:r>
            <a:endParaRPr lang="pt-PT" dirty="0" smtClean="0"/>
          </a:p>
          <a:p>
            <a:r>
              <a:rPr lang="pt-PT" dirty="0" smtClean="0"/>
              <a:t>More </a:t>
            </a:r>
            <a:r>
              <a:rPr lang="pt-PT" dirty="0" err="1" smtClean="0"/>
              <a:t>than</a:t>
            </a:r>
            <a:r>
              <a:rPr lang="pt-PT" dirty="0" smtClean="0"/>
              <a:t> 85% </a:t>
            </a:r>
            <a:r>
              <a:rPr lang="pt-PT" dirty="0" err="1" smtClean="0"/>
              <a:t>of</a:t>
            </a:r>
            <a:r>
              <a:rPr lang="pt-PT" dirty="0" smtClean="0"/>
              <a:t> </a:t>
            </a:r>
            <a:r>
              <a:rPr lang="pt-PT" dirty="0" err="1" smtClean="0"/>
              <a:t>buildings</a:t>
            </a:r>
            <a:r>
              <a:rPr lang="pt-PT" dirty="0" smtClean="0"/>
              <a:t> </a:t>
            </a:r>
            <a:r>
              <a:rPr lang="pt-PT" dirty="0" err="1" smtClean="0"/>
              <a:t>destroyed</a:t>
            </a:r>
            <a:endParaRPr lang="pt-PT" dirty="0"/>
          </a:p>
        </p:txBody>
      </p:sp>
      <p:sp>
        <p:nvSpPr>
          <p:cNvPr id="6" name="Marcador de Posição de Conteúdo 2"/>
          <p:cNvSpPr txBox="1">
            <a:spLocks/>
          </p:cNvSpPr>
          <p:nvPr/>
        </p:nvSpPr>
        <p:spPr>
          <a:xfrm>
            <a:off x="179512" y="5013176"/>
            <a:ext cx="8740124" cy="1440160"/>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pt-PT" dirty="0" err="1" smtClean="0"/>
              <a:t>Massive</a:t>
            </a:r>
            <a:r>
              <a:rPr lang="pt-PT" dirty="0" smtClean="0"/>
              <a:t> </a:t>
            </a:r>
            <a:r>
              <a:rPr lang="pt-PT" dirty="0" err="1" smtClean="0"/>
              <a:t>reconstruction</a:t>
            </a:r>
            <a:r>
              <a:rPr lang="pt-PT" dirty="0" smtClean="0"/>
              <a:t> </a:t>
            </a:r>
            <a:r>
              <a:rPr lang="pt-PT" dirty="0" err="1" smtClean="0"/>
              <a:t>work</a:t>
            </a:r>
            <a:r>
              <a:rPr lang="pt-PT" dirty="0" smtClean="0"/>
              <a:t>, </a:t>
            </a:r>
            <a:r>
              <a:rPr lang="pt-PT" dirty="0" err="1" smtClean="0"/>
              <a:t>leading</a:t>
            </a:r>
            <a:r>
              <a:rPr lang="pt-PT" dirty="0" smtClean="0"/>
              <a:t> to </a:t>
            </a:r>
            <a:r>
              <a:rPr lang="pt-PT" dirty="0" err="1" smtClean="0"/>
              <a:t>Lisbon’s</a:t>
            </a:r>
            <a:r>
              <a:rPr lang="pt-PT" dirty="0" smtClean="0"/>
              <a:t> </a:t>
            </a:r>
            <a:r>
              <a:rPr lang="pt-PT" dirty="0" err="1" smtClean="0"/>
              <a:t>new</a:t>
            </a:r>
            <a:r>
              <a:rPr lang="pt-PT" dirty="0" smtClean="0"/>
              <a:t> “</a:t>
            </a:r>
            <a:r>
              <a:rPr lang="pt-PT" dirty="0" err="1" smtClean="0"/>
              <a:t>Pombaline</a:t>
            </a:r>
            <a:r>
              <a:rPr lang="pt-PT" dirty="0" smtClean="0"/>
              <a:t>” </a:t>
            </a:r>
            <a:r>
              <a:rPr lang="pt-PT" dirty="0" err="1" smtClean="0"/>
              <a:t>lower</a:t>
            </a:r>
            <a:r>
              <a:rPr lang="pt-PT" dirty="0" smtClean="0"/>
              <a:t> </a:t>
            </a:r>
            <a:r>
              <a:rPr lang="pt-PT" dirty="0" err="1" smtClean="0"/>
              <a:t>town</a:t>
            </a:r>
            <a:endParaRPr lang="pt-PT" dirty="0" smtClean="0"/>
          </a:p>
          <a:p>
            <a:r>
              <a:rPr lang="pt-PT" dirty="0" err="1"/>
              <a:t>Profound</a:t>
            </a:r>
            <a:r>
              <a:rPr lang="pt-PT" dirty="0"/>
              <a:t> </a:t>
            </a:r>
            <a:r>
              <a:rPr lang="pt-PT" dirty="0" err="1"/>
              <a:t>effect</a:t>
            </a:r>
            <a:r>
              <a:rPr lang="pt-PT" dirty="0"/>
              <a:t> in </a:t>
            </a:r>
            <a:r>
              <a:rPr lang="pt-PT" dirty="0" err="1"/>
              <a:t>society</a:t>
            </a:r>
            <a:r>
              <a:rPr lang="pt-PT" dirty="0"/>
              <a:t>, </a:t>
            </a:r>
            <a:r>
              <a:rPr lang="pt-PT" dirty="0" err="1"/>
              <a:t>at</a:t>
            </a:r>
            <a:r>
              <a:rPr lang="pt-PT" dirty="0"/>
              <a:t> </a:t>
            </a:r>
            <a:r>
              <a:rPr lang="pt-PT" dirty="0" err="1"/>
              <a:t>diferent</a:t>
            </a:r>
            <a:r>
              <a:rPr lang="pt-PT" dirty="0"/>
              <a:t> </a:t>
            </a:r>
            <a:r>
              <a:rPr lang="pt-PT" dirty="0" err="1"/>
              <a:t>levels</a:t>
            </a:r>
            <a:r>
              <a:rPr lang="pt-PT" dirty="0"/>
              <a:t> (</a:t>
            </a:r>
            <a:r>
              <a:rPr lang="pt-PT" dirty="0" err="1" smtClean="0"/>
              <a:t>Voltaire’s</a:t>
            </a:r>
            <a:r>
              <a:rPr lang="pt-PT" dirty="0" smtClean="0"/>
              <a:t> “</a:t>
            </a:r>
            <a:r>
              <a:rPr lang="fr-FR" i="1" dirty="0" smtClean="0"/>
              <a:t>Poème </a:t>
            </a:r>
            <a:r>
              <a:rPr lang="fr-FR" i="1" dirty="0"/>
              <a:t>sur le </a:t>
            </a:r>
            <a:r>
              <a:rPr lang="fr-FR" i="1" dirty="0" smtClean="0"/>
              <a:t>désastre </a:t>
            </a:r>
            <a:r>
              <a:rPr lang="fr-FR" i="1" dirty="0"/>
              <a:t>de </a:t>
            </a:r>
            <a:r>
              <a:rPr lang="fr-FR" i="1" dirty="0" smtClean="0"/>
              <a:t>Lisbonne</a:t>
            </a:r>
            <a:r>
              <a:rPr lang="pt-PT" dirty="0" smtClean="0"/>
              <a:t>”; </a:t>
            </a:r>
            <a:r>
              <a:rPr lang="fr-FR" dirty="0" err="1" smtClean="0"/>
              <a:t>Kant’s</a:t>
            </a:r>
            <a:r>
              <a:rPr lang="fr-FR" dirty="0" smtClean="0"/>
              <a:t> </a:t>
            </a:r>
            <a:r>
              <a:rPr lang="fr-FR" dirty="0" err="1"/>
              <a:t>pioneer</a:t>
            </a:r>
            <a:r>
              <a:rPr lang="fr-FR" dirty="0"/>
              <a:t> </a:t>
            </a:r>
            <a:r>
              <a:rPr lang="fr-FR" dirty="0" err="1"/>
              <a:t>study</a:t>
            </a:r>
            <a:r>
              <a:rPr lang="fr-FR" dirty="0"/>
              <a:t> in </a:t>
            </a:r>
            <a:r>
              <a:rPr lang="fr-FR" dirty="0" err="1" smtClean="0"/>
              <a:t>seismology</a:t>
            </a:r>
            <a:r>
              <a:rPr lang="fr-FR" dirty="0" smtClean="0"/>
              <a:t>; </a:t>
            </a:r>
            <a:r>
              <a:rPr lang="fr-FR" dirty="0" err="1" smtClean="0"/>
              <a:t>theological</a:t>
            </a:r>
            <a:r>
              <a:rPr lang="fr-FR" dirty="0" smtClean="0"/>
              <a:t> </a:t>
            </a:r>
            <a:r>
              <a:rPr lang="fr-FR" dirty="0"/>
              <a:t>and </a:t>
            </a:r>
            <a:r>
              <a:rPr lang="pt-PT" dirty="0" err="1"/>
              <a:t>philosophical</a:t>
            </a:r>
            <a:r>
              <a:rPr lang="pt-PT" dirty="0"/>
              <a:t> </a:t>
            </a:r>
            <a:r>
              <a:rPr lang="pt-PT" dirty="0" err="1" smtClean="0"/>
              <a:t>implications</a:t>
            </a:r>
            <a:r>
              <a:rPr lang="pt-PT" dirty="0" smtClean="0"/>
              <a:t>,…)</a:t>
            </a:r>
            <a:endParaRPr lang="pt-PT" dirty="0"/>
          </a:p>
        </p:txBody>
      </p:sp>
    </p:spTree>
    <p:extLst>
      <p:ext uri="{BB962C8B-B14F-4D97-AF65-F5344CB8AC3E}">
        <p14:creationId xmlns:p14="http://schemas.microsoft.com/office/powerpoint/2010/main" val="22523607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1520" y="274639"/>
            <a:ext cx="8712968" cy="562073"/>
          </a:xfrm>
        </p:spPr>
        <p:txBody>
          <a:bodyPr>
            <a:normAutofit fontScale="90000"/>
          </a:bodyPr>
          <a:lstStyle/>
          <a:p>
            <a:r>
              <a:rPr lang="pt-PT" b="1" dirty="0" smtClean="0"/>
              <a:t>Mafra </a:t>
            </a:r>
            <a:r>
              <a:rPr lang="pt-PT" b="1" dirty="0" err="1" smtClean="0"/>
              <a:t>National</a:t>
            </a:r>
            <a:r>
              <a:rPr lang="pt-PT" b="1" dirty="0" smtClean="0"/>
              <a:t> </a:t>
            </a:r>
            <a:r>
              <a:rPr lang="pt-PT" b="1" dirty="0" err="1" smtClean="0"/>
              <a:t>Palace</a:t>
            </a:r>
            <a:r>
              <a:rPr lang="pt-PT" dirty="0" smtClean="0"/>
              <a:t>, </a:t>
            </a:r>
            <a:r>
              <a:rPr lang="pt-PT" sz="3100" dirty="0" err="1" smtClean="0"/>
              <a:t>built</a:t>
            </a:r>
            <a:r>
              <a:rPr lang="pt-PT" sz="3100" dirty="0" smtClean="0"/>
              <a:t> 1733-1755</a:t>
            </a:r>
            <a:endParaRPr lang="pt-PT" sz="3100" dirty="0"/>
          </a:p>
        </p:txBody>
      </p:sp>
      <p:sp>
        <p:nvSpPr>
          <p:cNvPr id="3" name="Marcador de Posição de Conteúdo 2"/>
          <p:cNvSpPr>
            <a:spLocks noGrp="1"/>
          </p:cNvSpPr>
          <p:nvPr>
            <p:ph idx="1"/>
          </p:nvPr>
        </p:nvSpPr>
        <p:spPr>
          <a:xfrm>
            <a:off x="971600" y="5589240"/>
            <a:ext cx="7200799" cy="958280"/>
          </a:xfrm>
        </p:spPr>
        <p:txBody>
          <a:bodyPr>
            <a:normAutofit fontScale="92500"/>
          </a:bodyPr>
          <a:lstStyle/>
          <a:p>
            <a:r>
              <a:rPr lang="en-US" sz="2400" dirty="0" smtClean="0"/>
              <a:t>A colony of </a:t>
            </a:r>
            <a:r>
              <a:rPr lang="en-US" sz="2400" dirty="0" smtClean="0">
                <a:latin typeface="Arial" panose="020B0604020202020204" pitchFamily="34" charset="0"/>
                <a:cs typeface="Arial" panose="020B0604020202020204" pitchFamily="34" charset="0"/>
              </a:rPr>
              <a:t>~</a:t>
            </a:r>
            <a:r>
              <a:rPr lang="en-US" sz="2400" dirty="0" smtClean="0"/>
              <a:t>500 bats is responsible for eating insects that could damage the books in the palace’s library (photo)</a:t>
            </a:r>
            <a:endParaRPr lang="en-US" sz="2400" dirty="0"/>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19" y="1163786"/>
            <a:ext cx="6968761" cy="4353446"/>
          </a:xfrm>
          <a:prstGeom prst="rect">
            <a:avLst/>
          </a:prstGeom>
        </p:spPr>
      </p:pic>
    </p:spTree>
    <p:extLst>
      <p:ext uri="{BB962C8B-B14F-4D97-AF65-F5344CB8AC3E}">
        <p14:creationId xmlns:p14="http://schemas.microsoft.com/office/powerpoint/2010/main" val="38458825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7504" y="188640"/>
            <a:ext cx="8640960" cy="362747"/>
          </a:xfrm>
        </p:spPr>
        <p:txBody>
          <a:bodyPr>
            <a:normAutofit fontScale="90000"/>
          </a:bodyPr>
          <a:lstStyle/>
          <a:p>
            <a:r>
              <a:rPr lang="pt-PT" sz="2800" dirty="0" err="1" smtClean="0"/>
              <a:t>UNESCO’s</a:t>
            </a:r>
            <a:r>
              <a:rPr lang="pt-PT" sz="2800" dirty="0" smtClean="0"/>
              <a:t> </a:t>
            </a:r>
            <a:r>
              <a:rPr lang="pt-PT" sz="2800" dirty="0" err="1" smtClean="0"/>
              <a:t>World</a:t>
            </a:r>
            <a:r>
              <a:rPr lang="pt-PT" sz="2800" dirty="0" smtClean="0"/>
              <a:t> </a:t>
            </a:r>
            <a:r>
              <a:rPr lang="pt-PT" sz="2800" dirty="0" err="1" smtClean="0"/>
              <a:t>Heritage</a:t>
            </a:r>
            <a:r>
              <a:rPr lang="pt-PT" sz="2800" dirty="0" smtClean="0"/>
              <a:t> </a:t>
            </a:r>
            <a:r>
              <a:rPr lang="pt-PT" sz="2800" dirty="0" err="1" smtClean="0"/>
              <a:t>Monasteries</a:t>
            </a:r>
            <a:r>
              <a:rPr lang="pt-PT" sz="2800" dirty="0" smtClean="0"/>
              <a:t> </a:t>
            </a:r>
            <a:r>
              <a:rPr lang="pt-PT" sz="2800" dirty="0" err="1" smtClean="0"/>
              <a:t>and</a:t>
            </a:r>
            <a:r>
              <a:rPr lang="pt-PT" sz="2800" dirty="0" smtClean="0"/>
              <a:t> </a:t>
            </a:r>
            <a:r>
              <a:rPr lang="pt-PT" sz="2800" dirty="0" err="1" smtClean="0"/>
              <a:t>Convents</a:t>
            </a:r>
            <a:r>
              <a:rPr lang="pt-PT" sz="2800" dirty="0" smtClean="0"/>
              <a:t> in  Portugal</a:t>
            </a:r>
            <a:endParaRPr lang="pt-PT" sz="2800" dirty="0"/>
          </a:p>
        </p:txBody>
      </p:sp>
      <p:sp>
        <p:nvSpPr>
          <p:cNvPr id="3" name="Marcador de Posição de Conteúdo 2"/>
          <p:cNvSpPr>
            <a:spLocks noGrp="1"/>
          </p:cNvSpPr>
          <p:nvPr>
            <p:ph idx="1"/>
          </p:nvPr>
        </p:nvSpPr>
        <p:spPr>
          <a:xfrm>
            <a:off x="139062" y="3046900"/>
            <a:ext cx="3496834" cy="399606"/>
          </a:xfrm>
        </p:spPr>
        <p:txBody>
          <a:bodyPr>
            <a:normAutofit fontScale="77500" lnSpcReduction="20000"/>
          </a:bodyPr>
          <a:lstStyle/>
          <a:p>
            <a:r>
              <a:rPr lang="pt-PT" dirty="0" smtClean="0"/>
              <a:t>Mosteiro da Batalha</a:t>
            </a:r>
            <a:endParaRPr lang="pt-PT" dirty="0"/>
          </a:p>
        </p:txBody>
      </p:sp>
      <p:sp>
        <p:nvSpPr>
          <p:cNvPr id="4" name="Marcador de Posição de Conteúdo 2"/>
          <p:cNvSpPr txBox="1">
            <a:spLocks/>
          </p:cNvSpPr>
          <p:nvPr/>
        </p:nvSpPr>
        <p:spPr>
          <a:xfrm>
            <a:off x="4693088" y="3143675"/>
            <a:ext cx="3983368" cy="573357"/>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pt-PT" dirty="0" smtClean="0"/>
              <a:t>Convento de Cristo, Tomar</a:t>
            </a:r>
            <a:endParaRPr lang="pt-PT" dirty="0"/>
          </a:p>
        </p:txBody>
      </p:sp>
      <p:sp>
        <p:nvSpPr>
          <p:cNvPr id="5" name="Marcador de Posição de Conteúdo 2"/>
          <p:cNvSpPr txBox="1">
            <a:spLocks/>
          </p:cNvSpPr>
          <p:nvPr/>
        </p:nvSpPr>
        <p:spPr>
          <a:xfrm>
            <a:off x="223477" y="6204444"/>
            <a:ext cx="3412419" cy="464916"/>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pt-PT" dirty="0" smtClean="0"/>
              <a:t>Mosteiro de Alcobaça</a:t>
            </a:r>
            <a:endParaRPr lang="pt-PT" dirty="0"/>
          </a:p>
        </p:txBody>
      </p:sp>
      <p:sp>
        <p:nvSpPr>
          <p:cNvPr id="6" name="Marcador de Posição de Conteúdo 2"/>
          <p:cNvSpPr txBox="1">
            <a:spLocks/>
          </p:cNvSpPr>
          <p:nvPr/>
        </p:nvSpPr>
        <p:spPr>
          <a:xfrm>
            <a:off x="4693088" y="6204444"/>
            <a:ext cx="3983368" cy="536924"/>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pt-PT" dirty="0" smtClean="0"/>
              <a:t>Mosteiro dos Jerónimos, Lisboa</a:t>
            </a:r>
            <a:endParaRPr lang="pt-PT" dirty="0"/>
          </a:p>
        </p:txBody>
      </p:sp>
      <p:pic>
        <p:nvPicPr>
          <p:cNvPr id="7" name="Image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304" y="648162"/>
            <a:ext cx="3632616" cy="2420798"/>
          </a:xfrm>
          <a:prstGeom prst="rect">
            <a:avLst/>
          </a:prstGeom>
        </p:spPr>
      </p:pic>
      <p:pic>
        <p:nvPicPr>
          <p:cNvPr id="9" name="Image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8012" y="620688"/>
            <a:ext cx="3847756" cy="2520280"/>
          </a:xfrm>
          <a:prstGeom prst="rect">
            <a:avLst/>
          </a:prstGeom>
        </p:spPr>
      </p:pic>
      <p:pic>
        <p:nvPicPr>
          <p:cNvPr id="10" name="Image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8013" y="3645023"/>
            <a:ext cx="3906436" cy="2494931"/>
          </a:xfrm>
          <a:prstGeom prst="rect">
            <a:avLst/>
          </a:prstGeom>
        </p:spPr>
      </p:pic>
      <p:pic>
        <p:nvPicPr>
          <p:cNvPr id="11" name="Image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485" y="3590522"/>
            <a:ext cx="3484427" cy="2613320"/>
          </a:xfrm>
          <a:prstGeom prst="rect">
            <a:avLst/>
          </a:prstGeom>
        </p:spPr>
      </p:pic>
    </p:spTree>
    <p:extLst>
      <p:ext uri="{BB962C8B-B14F-4D97-AF65-F5344CB8AC3E}">
        <p14:creationId xmlns:p14="http://schemas.microsoft.com/office/powerpoint/2010/main" val="2303233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9"/>
            <a:ext cx="8229600" cy="706089"/>
          </a:xfrm>
        </p:spPr>
        <p:txBody>
          <a:bodyPr>
            <a:normAutofit fontScale="90000"/>
          </a:bodyPr>
          <a:lstStyle/>
          <a:p>
            <a:r>
              <a:rPr lang="pt-PT" b="1" dirty="0" smtClean="0"/>
              <a:t>Alto-Douro </a:t>
            </a:r>
            <a:r>
              <a:rPr lang="pt-PT" b="1" dirty="0" err="1" smtClean="0"/>
              <a:t>Wine</a:t>
            </a:r>
            <a:r>
              <a:rPr lang="pt-PT" b="1" dirty="0" smtClean="0"/>
              <a:t> </a:t>
            </a:r>
            <a:r>
              <a:rPr lang="pt-PT" b="1" dirty="0" err="1" smtClean="0"/>
              <a:t>Region</a:t>
            </a:r>
            <a:endParaRPr lang="pt-PT" b="1" dirty="0"/>
          </a:p>
        </p:txBody>
      </p:sp>
      <p:sp>
        <p:nvSpPr>
          <p:cNvPr id="3" name="Marcador de Posição de Conteúdo 2"/>
          <p:cNvSpPr>
            <a:spLocks noGrp="1"/>
          </p:cNvSpPr>
          <p:nvPr>
            <p:ph idx="1"/>
          </p:nvPr>
        </p:nvSpPr>
        <p:spPr>
          <a:xfrm>
            <a:off x="457200" y="1124744"/>
            <a:ext cx="8229600" cy="5472607"/>
          </a:xfrm>
        </p:spPr>
        <p:txBody>
          <a:bodyPr>
            <a:normAutofit lnSpcReduction="10000"/>
          </a:bodyPr>
          <a:lstStyle/>
          <a:p>
            <a:r>
              <a:rPr lang="pt-PT" dirty="0" err="1" smtClean="0"/>
              <a:t>The</a:t>
            </a:r>
            <a:r>
              <a:rPr lang="pt-PT" dirty="0" smtClean="0"/>
              <a:t> </a:t>
            </a:r>
            <a:r>
              <a:rPr lang="en-US" dirty="0" smtClean="0"/>
              <a:t>world's </a:t>
            </a:r>
            <a:r>
              <a:rPr lang="en-US" dirty="0"/>
              <a:t>first wine region to have a formal </a:t>
            </a:r>
            <a:r>
              <a:rPr lang="en-US" dirty="0" smtClean="0"/>
              <a:t>demarcation</a:t>
            </a:r>
            <a:r>
              <a:rPr lang="pt-PT" dirty="0" smtClean="0"/>
              <a:t> (1756)</a:t>
            </a:r>
          </a:p>
          <a:p>
            <a:endParaRPr lang="pt-PT" dirty="0" smtClean="0"/>
          </a:p>
          <a:p>
            <a:endParaRPr lang="pt-PT" dirty="0"/>
          </a:p>
          <a:p>
            <a:endParaRPr lang="pt-PT" dirty="0" smtClean="0"/>
          </a:p>
          <a:p>
            <a:endParaRPr lang="pt-PT" dirty="0"/>
          </a:p>
          <a:p>
            <a:endParaRPr lang="pt-PT" dirty="0" smtClean="0"/>
          </a:p>
          <a:p>
            <a:endParaRPr lang="pt-PT" dirty="0" smtClean="0"/>
          </a:p>
          <a:p>
            <a:endParaRPr lang="pt-PT" dirty="0"/>
          </a:p>
          <a:p>
            <a:r>
              <a:rPr lang="pt-PT" dirty="0" err="1" smtClean="0"/>
              <a:t>World</a:t>
            </a:r>
            <a:r>
              <a:rPr lang="pt-PT" dirty="0" smtClean="0"/>
              <a:t> </a:t>
            </a:r>
            <a:r>
              <a:rPr lang="pt-PT" dirty="0" err="1" smtClean="0"/>
              <a:t>Heritage</a:t>
            </a:r>
            <a:r>
              <a:rPr lang="pt-PT" dirty="0" smtClean="0"/>
              <a:t> Site </a:t>
            </a:r>
            <a:r>
              <a:rPr lang="pt-PT" dirty="0" err="1" smtClean="0"/>
              <a:t>since</a:t>
            </a:r>
            <a:r>
              <a:rPr lang="pt-PT" dirty="0" smtClean="0"/>
              <a:t> 2001 </a:t>
            </a:r>
            <a:endParaRPr lang="pt-PT" dirty="0"/>
          </a:p>
        </p:txBody>
      </p:sp>
      <p:pic>
        <p:nvPicPr>
          <p:cNvPr id="11" name="Imagem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2060848"/>
            <a:ext cx="5715798" cy="3810532"/>
          </a:xfrm>
          <a:prstGeom prst="rect">
            <a:avLst/>
          </a:prstGeom>
        </p:spPr>
      </p:pic>
    </p:spTree>
    <p:extLst>
      <p:ext uri="{BB962C8B-B14F-4D97-AF65-F5344CB8AC3E}">
        <p14:creationId xmlns:p14="http://schemas.microsoft.com/office/powerpoint/2010/main" val="4319739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dirty="0" err="1"/>
              <a:t>Napoleonic</a:t>
            </a:r>
            <a:r>
              <a:rPr lang="pt-PT" dirty="0"/>
              <a:t> </a:t>
            </a:r>
            <a:r>
              <a:rPr lang="pt-PT" dirty="0" err="1" smtClean="0"/>
              <a:t>invasions</a:t>
            </a:r>
            <a:endParaRPr lang="pt-PT" dirty="0"/>
          </a:p>
        </p:txBody>
      </p:sp>
      <p:sp>
        <p:nvSpPr>
          <p:cNvPr id="3" name="Marcador de Posição de Conteúdo 2"/>
          <p:cNvSpPr>
            <a:spLocks noGrp="1"/>
          </p:cNvSpPr>
          <p:nvPr>
            <p:ph idx="1"/>
          </p:nvPr>
        </p:nvSpPr>
        <p:spPr>
          <a:xfrm>
            <a:off x="457200" y="1600201"/>
            <a:ext cx="4690864" cy="4525963"/>
          </a:xfrm>
        </p:spPr>
        <p:txBody>
          <a:bodyPr>
            <a:normAutofit fontScale="70000" lnSpcReduction="20000"/>
          </a:bodyPr>
          <a:lstStyle/>
          <a:p>
            <a:r>
              <a:rPr lang="pt-PT" dirty="0" err="1" smtClean="0"/>
              <a:t>During</a:t>
            </a:r>
            <a:r>
              <a:rPr lang="pt-PT" dirty="0" smtClean="0"/>
              <a:t> </a:t>
            </a:r>
            <a:r>
              <a:rPr lang="pt-PT" dirty="0" err="1" smtClean="0"/>
              <a:t>the</a:t>
            </a:r>
            <a:r>
              <a:rPr lang="pt-PT" dirty="0" smtClean="0"/>
              <a:t> </a:t>
            </a:r>
            <a:r>
              <a:rPr lang="pt-PT" dirty="0" err="1" smtClean="0"/>
              <a:t>Napoleonic</a:t>
            </a:r>
            <a:r>
              <a:rPr lang="pt-PT" dirty="0" smtClean="0"/>
              <a:t> </a:t>
            </a:r>
            <a:r>
              <a:rPr lang="pt-PT" dirty="0" err="1" smtClean="0"/>
              <a:t>invasions</a:t>
            </a:r>
            <a:r>
              <a:rPr lang="pt-PT" dirty="0" smtClean="0"/>
              <a:t> </a:t>
            </a:r>
            <a:r>
              <a:rPr lang="pt-PT" dirty="0" err="1" smtClean="0"/>
              <a:t>of</a:t>
            </a:r>
            <a:r>
              <a:rPr lang="pt-PT" dirty="0" smtClean="0"/>
              <a:t> Portugal, </a:t>
            </a:r>
            <a:r>
              <a:rPr lang="pt-PT" dirty="0" err="1" smtClean="0"/>
              <a:t>the</a:t>
            </a:r>
            <a:r>
              <a:rPr lang="pt-PT" dirty="0" smtClean="0"/>
              <a:t> court </a:t>
            </a:r>
            <a:r>
              <a:rPr lang="pt-PT" dirty="0" err="1" smtClean="0"/>
              <a:t>was</a:t>
            </a:r>
            <a:r>
              <a:rPr lang="pt-PT" dirty="0" smtClean="0"/>
              <a:t> </a:t>
            </a:r>
            <a:r>
              <a:rPr lang="pt-PT" dirty="0" err="1" smtClean="0"/>
              <a:t>transfered</a:t>
            </a:r>
            <a:r>
              <a:rPr lang="pt-PT" dirty="0" smtClean="0"/>
              <a:t> to Brasil in 1808</a:t>
            </a:r>
          </a:p>
          <a:p>
            <a:endParaRPr lang="pt-PT" dirty="0" smtClean="0"/>
          </a:p>
          <a:p>
            <a:r>
              <a:rPr lang="pt-PT" dirty="0" err="1" smtClean="0"/>
              <a:t>After</a:t>
            </a:r>
            <a:r>
              <a:rPr lang="pt-PT" dirty="0" smtClean="0"/>
              <a:t> </a:t>
            </a:r>
            <a:r>
              <a:rPr lang="pt-PT" dirty="0" err="1" smtClean="0"/>
              <a:t>Napoleon’s</a:t>
            </a:r>
            <a:r>
              <a:rPr lang="pt-PT" dirty="0" smtClean="0"/>
              <a:t> </a:t>
            </a:r>
            <a:r>
              <a:rPr lang="pt-PT" dirty="0" err="1" smtClean="0"/>
              <a:t>defeat</a:t>
            </a:r>
            <a:r>
              <a:rPr lang="pt-PT" dirty="0" smtClean="0"/>
              <a:t> in 1815, </a:t>
            </a:r>
            <a:r>
              <a:rPr lang="pt-PT" dirty="0" err="1" smtClean="0"/>
              <a:t>the</a:t>
            </a:r>
            <a:r>
              <a:rPr lang="pt-PT" dirty="0" smtClean="0"/>
              <a:t> Prince </a:t>
            </a:r>
            <a:r>
              <a:rPr lang="pt-PT" dirty="0" err="1" smtClean="0"/>
              <a:t>Regent</a:t>
            </a:r>
            <a:r>
              <a:rPr lang="pt-PT" dirty="0" smtClean="0"/>
              <a:t> declines </a:t>
            </a:r>
            <a:r>
              <a:rPr lang="pt-PT" dirty="0" err="1" smtClean="0"/>
              <a:t>returning</a:t>
            </a:r>
            <a:r>
              <a:rPr lang="pt-PT" dirty="0" smtClean="0"/>
              <a:t> to Portugal, </a:t>
            </a:r>
            <a:r>
              <a:rPr lang="pt-PT" dirty="0" err="1" smtClean="0"/>
              <a:t>instead</a:t>
            </a:r>
            <a:r>
              <a:rPr lang="pt-PT" dirty="0" smtClean="0"/>
              <a:t> </a:t>
            </a:r>
            <a:r>
              <a:rPr lang="pt-PT" dirty="0" err="1" smtClean="0"/>
              <a:t>elevating</a:t>
            </a:r>
            <a:r>
              <a:rPr lang="pt-PT" dirty="0" smtClean="0"/>
              <a:t> Brasil </a:t>
            </a:r>
            <a:r>
              <a:rPr lang="pt-PT" dirty="0" err="1" smtClean="0"/>
              <a:t>from</a:t>
            </a:r>
            <a:r>
              <a:rPr lang="pt-PT" dirty="0" smtClean="0"/>
              <a:t> </a:t>
            </a:r>
            <a:r>
              <a:rPr lang="pt-PT" dirty="0" err="1" smtClean="0"/>
              <a:t>the</a:t>
            </a:r>
            <a:r>
              <a:rPr lang="pt-PT" dirty="0" smtClean="0"/>
              <a:t> status </a:t>
            </a:r>
            <a:r>
              <a:rPr lang="pt-PT" dirty="0" err="1" smtClean="0"/>
              <a:t>of</a:t>
            </a:r>
            <a:r>
              <a:rPr lang="pt-PT" dirty="0" smtClean="0"/>
              <a:t> a </a:t>
            </a:r>
            <a:r>
              <a:rPr lang="pt-PT" dirty="0" err="1" smtClean="0"/>
              <a:t>colony</a:t>
            </a:r>
            <a:r>
              <a:rPr lang="pt-PT" dirty="0" smtClean="0"/>
              <a:t> to </a:t>
            </a:r>
            <a:r>
              <a:rPr lang="pt-PT" dirty="0" err="1" smtClean="0"/>
              <a:t>that</a:t>
            </a:r>
            <a:r>
              <a:rPr lang="pt-PT" dirty="0" smtClean="0"/>
              <a:t> </a:t>
            </a:r>
            <a:r>
              <a:rPr lang="pt-PT" dirty="0" err="1" smtClean="0"/>
              <a:t>of</a:t>
            </a:r>
            <a:r>
              <a:rPr lang="pt-PT" dirty="0" smtClean="0"/>
              <a:t> a </a:t>
            </a:r>
            <a:r>
              <a:rPr lang="pt-PT" dirty="0" err="1" smtClean="0"/>
              <a:t>kingdom</a:t>
            </a:r>
            <a:endParaRPr lang="pt-PT" dirty="0" smtClean="0"/>
          </a:p>
          <a:p>
            <a:endParaRPr lang="pt-PT" dirty="0" smtClean="0"/>
          </a:p>
          <a:p>
            <a:r>
              <a:rPr lang="pt-PT" dirty="0" err="1" smtClean="0"/>
              <a:t>The</a:t>
            </a:r>
            <a:r>
              <a:rPr lang="pt-PT" dirty="0" smtClean="0"/>
              <a:t> Prince, </a:t>
            </a:r>
            <a:r>
              <a:rPr lang="pt-PT" dirty="0" err="1" smtClean="0"/>
              <a:t>now</a:t>
            </a:r>
            <a:r>
              <a:rPr lang="pt-PT" dirty="0" smtClean="0"/>
              <a:t> King John VI, </a:t>
            </a:r>
            <a:r>
              <a:rPr lang="pt-PT" dirty="0" err="1" smtClean="0"/>
              <a:t>returns</a:t>
            </a:r>
            <a:r>
              <a:rPr lang="pt-PT" dirty="0" smtClean="0"/>
              <a:t> to Portugal </a:t>
            </a:r>
            <a:r>
              <a:rPr lang="pt-PT" dirty="0" err="1" smtClean="0"/>
              <a:t>after</a:t>
            </a:r>
            <a:r>
              <a:rPr lang="pt-PT" dirty="0" smtClean="0"/>
              <a:t> </a:t>
            </a:r>
            <a:r>
              <a:rPr lang="pt-PT" dirty="0" err="1" smtClean="0"/>
              <a:t>the</a:t>
            </a:r>
            <a:r>
              <a:rPr lang="pt-PT" dirty="0" smtClean="0"/>
              <a:t> Liberal </a:t>
            </a:r>
            <a:r>
              <a:rPr lang="pt-PT" dirty="0" err="1" smtClean="0"/>
              <a:t>Revolution</a:t>
            </a:r>
            <a:r>
              <a:rPr lang="pt-PT" dirty="0" smtClean="0"/>
              <a:t> </a:t>
            </a:r>
            <a:r>
              <a:rPr lang="pt-PT" dirty="0" err="1" smtClean="0"/>
              <a:t>of</a:t>
            </a:r>
            <a:r>
              <a:rPr lang="pt-PT" dirty="0" smtClean="0"/>
              <a:t> 1920 </a:t>
            </a:r>
            <a:endParaRPr lang="pt-PT"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6097" y="1484783"/>
            <a:ext cx="3701188" cy="4830623"/>
          </a:xfrm>
          <a:prstGeom prst="rect">
            <a:avLst/>
          </a:prstGeom>
        </p:spPr>
      </p:pic>
    </p:spTree>
    <p:extLst>
      <p:ext uri="{BB962C8B-B14F-4D97-AF65-F5344CB8AC3E}">
        <p14:creationId xmlns:p14="http://schemas.microsoft.com/office/powerpoint/2010/main" val="29119154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476672"/>
            <a:ext cx="8229600" cy="1143000"/>
          </a:xfrm>
        </p:spPr>
        <p:txBody>
          <a:bodyPr>
            <a:normAutofit fontScale="90000"/>
          </a:bodyPr>
          <a:lstStyle/>
          <a:p>
            <a:r>
              <a:rPr lang="pt-PT" dirty="0" err="1" smtClean="0"/>
              <a:t>The</a:t>
            </a:r>
            <a:r>
              <a:rPr lang="pt-PT" dirty="0" smtClean="0"/>
              <a:t> Liberal </a:t>
            </a:r>
            <a:r>
              <a:rPr lang="pt-PT" dirty="0" err="1" smtClean="0"/>
              <a:t>Revolution</a:t>
            </a:r>
            <a:r>
              <a:rPr lang="pt-PT" dirty="0" smtClean="0"/>
              <a:t>, 1820</a:t>
            </a:r>
            <a:br>
              <a:rPr lang="pt-PT" dirty="0" smtClean="0"/>
            </a:br>
            <a:r>
              <a:rPr lang="pt-PT" dirty="0" smtClean="0"/>
              <a:t>- Independence </a:t>
            </a:r>
            <a:r>
              <a:rPr lang="pt-PT" dirty="0" err="1" smtClean="0"/>
              <a:t>of</a:t>
            </a:r>
            <a:r>
              <a:rPr lang="pt-PT" dirty="0" smtClean="0"/>
              <a:t> Brasil</a:t>
            </a:r>
            <a:br>
              <a:rPr lang="pt-PT" dirty="0" smtClean="0"/>
            </a:br>
            <a:r>
              <a:rPr lang="pt-PT" dirty="0" smtClean="0"/>
              <a:t>- Liberal </a:t>
            </a:r>
            <a:r>
              <a:rPr lang="pt-PT" dirty="0" err="1" smtClean="0"/>
              <a:t>Wars</a:t>
            </a:r>
            <a:endParaRPr lang="pt-PT" dirty="0"/>
          </a:p>
        </p:txBody>
      </p:sp>
      <p:sp>
        <p:nvSpPr>
          <p:cNvPr id="3" name="Marcador de Posição de Conteúdo 2"/>
          <p:cNvSpPr>
            <a:spLocks noGrp="1"/>
          </p:cNvSpPr>
          <p:nvPr>
            <p:ph idx="1"/>
          </p:nvPr>
        </p:nvSpPr>
        <p:spPr>
          <a:xfrm>
            <a:off x="395536" y="2060848"/>
            <a:ext cx="8229600" cy="4525963"/>
          </a:xfrm>
        </p:spPr>
        <p:txBody>
          <a:bodyPr>
            <a:normAutofit fontScale="85000" lnSpcReduction="20000"/>
          </a:bodyPr>
          <a:lstStyle/>
          <a:p>
            <a:r>
              <a:rPr lang="en-US" dirty="0" smtClean="0"/>
              <a:t>Revolutionaries’ demands: return of the King John VI, set up of a constitutional monarchy, revert </a:t>
            </a:r>
            <a:r>
              <a:rPr lang="en-US" dirty="0" err="1" smtClean="0"/>
              <a:t>Brasil</a:t>
            </a:r>
            <a:r>
              <a:rPr lang="en-US" dirty="0" smtClean="0"/>
              <a:t> to a colony</a:t>
            </a:r>
          </a:p>
          <a:p>
            <a:endParaRPr lang="en-US" dirty="0" smtClean="0"/>
          </a:p>
          <a:p>
            <a:r>
              <a:rPr lang="en-US" dirty="0" smtClean="0"/>
              <a:t>King’s heir Pedro, stayed in </a:t>
            </a:r>
            <a:r>
              <a:rPr lang="en-US" dirty="0" err="1" smtClean="0"/>
              <a:t>Brasil</a:t>
            </a:r>
            <a:r>
              <a:rPr lang="en-US" dirty="0" smtClean="0"/>
              <a:t> and was proclaimed Emperor after </a:t>
            </a:r>
            <a:r>
              <a:rPr lang="en-US" dirty="0" err="1" smtClean="0"/>
              <a:t>Brasil’s</a:t>
            </a:r>
            <a:r>
              <a:rPr lang="en-US" dirty="0" smtClean="0"/>
              <a:t> declaration of independence in 1822</a:t>
            </a:r>
          </a:p>
          <a:p>
            <a:endParaRPr lang="en-US" dirty="0" smtClean="0"/>
          </a:p>
          <a:p>
            <a:r>
              <a:rPr lang="en-US" dirty="0" smtClean="0"/>
              <a:t>In 1826, John VI dies with no clear heir, leading to 6 years of civil war, the “Liberal Wars” between liberals/constitutionalists and authoritarian absolutists, until the victory of the liberals</a:t>
            </a:r>
            <a:endParaRPr lang="en-US" dirty="0"/>
          </a:p>
        </p:txBody>
      </p:sp>
    </p:spTree>
    <p:extLst>
      <p:ext uri="{BB962C8B-B14F-4D97-AF65-F5344CB8AC3E}">
        <p14:creationId xmlns:p14="http://schemas.microsoft.com/office/powerpoint/2010/main" val="13131378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9"/>
            <a:ext cx="8229600" cy="850105"/>
          </a:xfrm>
        </p:spPr>
        <p:txBody>
          <a:bodyPr/>
          <a:lstStyle/>
          <a:p>
            <a:r>
              <a:rPr lang="pt-PT" dirty="0" err="1" smtClean="0"/>
              <a:t>Whale</a:t>
            </a:r>
            <a:r>
              <a:rPr lang="pt-PT" dirty="0" smtClean="0"/>
              <a:t> </a:t>
            </a:r>
            <a:r>
              <a:rPr lang="pt-PT" dirty="0" err="1" smtClean="0"/>
              <a:t>catching</a:t>
            </a:r>
            <a:r>
              <a:rPr lang="pt-PT" dirty="0" smtClean="0"/>
              <a:t> in </a:t>
            </a:r>
            <a:r>
              <a:rPr lang="pt-PT" dirty="0" err="1" smtClean="0"/>
              <a:t>the</a:t>
            </a:r>
            <a:r>
              <a:rPr lang="pt-PT" dirty="0" smtClean="0"/>
              <a:t> </a:t>
            </a:r>
            <a:r>
              <a:rPr lang="pt-PT" dirty="0" err="1" smtClean="0"/>
              <a:t>Azores</a:t>
            </a:r>
            <a:endParaRPr lang="pt-PT" dirty="0"/>
          </a:p>
        </p:txBody>
      </p:sp>
      <p:sp>
        <p:nvSpPr>
          <p:cNvPr id="3" name="Marcador de Posição de Conteúdo 2"/>
          <p:cNvSpPr>
            <a:spLocks noGrp="1"/>
          </p:cNvSpPr>
          <p:nvPr>
            <p:ph idx="1"/>
          </p:nvPr>
        </p:nvSpPr>
        <p:spPr/>
        <p:txBody>
          <a:bodyPr>
            <a:normAutofit fontScale="92500" lnSpcReduction="10000"/>
          </a:bodyPr>
          <a:lstStyle/>
          <a:p>
            <a:endParaRPr lang="pt-PT" dirty="0" smtClean="0"/>
          </a:p>
          <a:p>
            <a:endParaRPr lang="pt-PT" dirty="0"/>
          </a:p>
          <a:p>
            <a:endParaRPr lang="pt-PT" dirty="0" smtClean="0"/>
          </a:p>
          <a:p>
            <a:endParaRPr lang="pt-PT" dirty="0"/>
          </a:p>
          <a:p>
            <a:endParaRPr lang="pt-PT" dirty="0" smtClean="0"/>
          </a:p>
          <a:p>
            <a:endParaRPr lang="pt-PT" dirty="0"/>
          </a:p>
          <a:p>
            <a:endParaRPr lang="pt-PT" dirty="0" smtClean="0"/>
          </a:p>
          <a:p>
            <a:r>
              <a:rPr lang="en-US" dirty="0" smtClean="0"/>
              <a:t>Traditional harpooning of a sperm whale; last capture occurred in 1987</a:t>
            </a:r>
            <a:endParaRPr lang="en-US"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1196752"/>
            <a:ext cx="4543152" cy="3898024"/>
          </a:xfrm>
          <a:prstGeom prst="rect">
            <a:avLst/>
          </a:prstGeom>
        </p:spPr>
      </p:pic>
    </p:spTree>
    <p:extLst>
      <p:ext uri="{BB962C8B-B14F-4D97-AF65-F5344CB8AC3E}">
        <p14:creationId xmlns:p14="http://schemas.microsoft.com/office/powerpoint/2010/main" val="25775932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smtClean="0"/>
              <a:t>Abolition of capital punishment</a:t>
            </a:r>
            <a:br>
              <a:rPr lang="en-US" dirty="0" smtClean="0"/>
            </a:br>
            <a:r>
              <a:rPr lang="en-US" dirty="0" smtClean="0"/>
              <a:t>in Portugal</a:t>
            </a:r>
          </a:p>
        </p:txBody>
      </p:sp>
      <p:sp>
        <p:nvSpPr>
          <p:cNvPr id="3" name="Marcador de Posição de Conteúdo 2"/>
          <p:cNvSpPr>
            <a:spLocks noGrp="1"/>
          </p:cNvSpPr>
          <p:nvPr>
            <p:ph idx="1"/>
          </p:nvPr>
        </p:nvSpPr>
        <p:spPr>
          <a:xfrm>
            <a:off x="457200" y="1600201"/>
            <a:ext cx="5554960" cy="4525963"/>
          </a:xfrm>
        </p:spPr>
        <p:txBody>
          <a:bodyPr>
            <a:normAutofit fontScale="70000" lnSpcReduction="20000"/>
          </a:bodyPr>
          <a:lstStyle/>
          <a:p>
            <a:r>
              <a:rPr lang="en-GB" dirty="0"/>
              <a:t>Portugal was one of the earliest abolitionist countries having removed the death penalty for </a:t>
            </a:r>
            <a:r>
              <a:rPr lang="en-GB" dirty="0" smtClean="0"/>
              <a:t>political crimes in 1852, and for all civilian crimes on</a:t>
            </a:r>
            <a:r>
              <a:rPr lang="en-GB" dirty="0"/>
              <a:t> the 1st of July </a:t>
            </a:r>
            <a:r>
              <a:rPr lang="en-GB" dirty="0" smtClean="0"/>
              <a:t>1867.</a:t>
            </a:r>
          </a:p>
          <a:p>
            <a:endParaRPr lang="en-GB" dirty="0" smtClean="0"/>
          </a:p>
          <a:p>
            <a:r>
              <a:rPr lang="en-GB" dirty="0" smtClean="0"/>
              <a:t>The exception remained </a:t>
            </a:r>
            <a:r>
              <a:rPr lang="en-GB" dirty="0"/>
              <a:t>until 1976 </a:t>
            </a:r>
            <a:r>
              <a:rPr lang="en-GB" dirty="0" smtClean="0"/>
              <a:t>for military acts of treason in the theatre of war, although the only executions, poorly documented, occurred in France during the great World War.</a:t>
            </a:r>
          </a:p>
          <a:p>
            <a:endParaRPr lang="en-GB" dirty="0" smtClean="0"/>
          </a:p>
          <a:p>
            <a:r>
              <a:rPr lang="en-GB" dirty="0" smtClean="0"/>
              <a:t>The </a:t>
            </a:r>
            <a:r>
              <a:rPr lang="en-GB" dirty="0"/>
              <a:t>last hangings </a:t>
            </a:r>
            <a:r>
              <a:rPr lang="en-GB" dirty="0" smtClean="0"/>
              <a:t>took </a:t>
            </a:r>
            <a:r>
              <a:rPr lang="en-GB" dirty="0"/>
              <a:t>place on the 22nd of April 1846 in </a:t>
            </a:r>
            <a:r>
              <a:rPr lang="en-GB" dirty="0" smtClean="0"/>
              <a:t>Lagos; the last execution of a woman dates from July 1772</a:t>
            </a:r>
            <a:endParaRPr lang="pt-PT"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160" y="1772816"/>
            <a:ext cx="2971800" cy="3810000"/>
          </a:xfrm>
          <a:prstGeom prst="rect">
            <a:avLst/>
          </a:prstGeom>
        </p:spPr>
      </p:pic>
    </p:spTree>
    <p:extLst>
      <p:ext uri="{BB962C8B-B14F-4D97-AF65-F5344CB8AC3E}">
        <p14:creationId xmlns:p14="http://schemas.microsoft.com/office/powerpoint/2010/main" val="21965935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dirty="0" err="1" smtClean="0"/>
              <a:t>The</a:t>
            </a:r>
            <a:r>
              <a:rPr lang="pt-PT" dirty="0" smtClean="0"/>
              <a:t> </a:t>
            </a:r>
            <a:r>
              <a:rPr lang="pt-PT" dirty="0" err="1" smtClean="0"/>
              <a:t>British</a:t>
            </a:r>
            <a:r>
              <a:rPr lang="pt-PT" dirty="0" smtClean="0"/>
              <a:t> </a:t>
            </a:r>
            <a:r>
              <a:rPr lang="pt-PT" dirty="0" err="1" smtClean="0"/>
              <a:t>Ultimatum</a:t>
            </a:r>
            <a:r>
              <a:rPr lang="pt-PT" dirty="0" smtClean="0"/>
              <a:t>, 1890</a:t>
            </a:r>
            <a:endParaRPr lang="pt-PT" dirty="0"/>
          </a:p>
        </p:txBody>
      </p:sp>
      <p:sp>
        <p:nvSpPr>
          <p:cNvPr id="3" name="Marcador de Posição de Conteúdo 2"/>
          <p:cNvSpPr>
            <a:spLocks noGrp="1"/>
          </p:cNvSpPr>
          <p:nvPr>
            <p:ph idx="1"/>
          </p:nvPr>
        </p:nvSpPr>
        <p:spPr>
          <a:xfrm>
            <a:off x="457200" y="1600201"/>
            <a:ext cx="8229600" cy="2548879"/>
          </a:xfrm>
        </p:spPr>
        <p:txBody>
          <a:bodyPr>
            <a:normAutofit fontScale="70000" lnSpcReduction="20000"/>
          </a:bodyPr>
          <a:lstStyle/>
          <a:p>
            <a:r>
              <a:rPr lang="en-US" dirty="0"/>
              <a:t>The </a:t>
            </a:r>
            <a:r>
              <a:rPr lang="en-US" b="1" dirty="0"/>
              <a:t>1890 British Ultimatum</a:t>
            </a:r>
            <a:r>
              <a:rPr lang="en-US" dirty="0"/>
              <a:t> was an ultimatum by the British government delivered on 11 January 1890 to Portugal in breach of the Treaty of Windsor of </a:t>
            </a:r>
            <a:r>
              <a:rPr lang="en-US" dirty="0" smtClean="0"/>
              <a:t>1386.</a:t>
            </a:r>
          </a:p>
          <a:p>
            <a:endParaRPr lang="en-US" dirty="0" smtClean="0"/>
          </a:p>
          <a:p>
            <a:r>
              <a:rPr lang="en-US" dirty="0" smtClean="0"/>
              <a:t>The </a:t>
            </a:r>
            <a:r>
              <a:rPr lang="en-US" dirty="0"/>
              <a:t>ultimatum forced the retreat of Portuguese military forces from areas which had been claimed by Portugal on the basis of historical discovery and recent exploration, but which Britain claimed on the basis of effective occupation.</a:t>
            </a:r>
            <a:endParaRPr lang="pt-PT"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4311352"/>
            <a:ext cx="4572000" cy="2286000"/>
          </a:xfrm>
          <a:prstGeom prst="rect">
            <a:avLst/>
          </a:prstGeom>
        </p:spPr>
      </p:pic>
    </p:spTree>
    <p:extLst>
      <p:ext uri="{BB962C8B-B14F-4D97-AF65-F5344CB8AC3E}">
        <p14:creationId xmlns:p14="http://schemas.microsoft.com/office/powerpoint/2010/main" val="3469803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dirty="0" err="1" smtClean="0"/>
              <a:t>Last</a:t>
            </a:r>
            <a:r>
              <a:rPr lang="pt-PT" dirty="0" smtClean="0"/>
              <a:t> </a:t>
            </a:r>
            <a:r>
              <a:rPr lang="pt-PT" dirty="0" err="1" smtClean="0"/>
              <a:t>days</a:t>
            </a:r>
            <a:r>
              <a:rPr lang="pt-PT" dirty="0" smtClean="0"/>
              <a:t> </a:t>
            </a:r>
            <a:r>
              <a:rPr lang="pt-PT" dirty="0" err="1" smtClean="0"/>
              <a:t>of</a:t>
            </a:r>
            <a:r>
              <a:rPr lang="pt-PT" dirty="0" smtClean="0"/>
              <a:t> </a:t>
            </a:r>
            <a:r>
              <a:rPr lang="pt-PT" dirty="0" err="1" smtClean="0"/>
              <a:t>monarchy</a:t>
            </a:r>
            <a:endParaRPr lang="pt-PT" dirty="0"/>
          </a:p>
        </p:txBody>
      </p:sp>
      <p:sp>
        <p:nvSpPr>
          <p:cNvPr id="3" name="Marcador de Posição de Conteúdo 2"/>
          <p:cNvSpPr>
            <a:spLocks noGrp="1"/>
          </p:cNvSpPr>
          <p:nvPr>
            <p:ph idx="1"/>
          </p:nvPr>
        </p:nvSpPr>
        <p:spPr>
          <a:xfrm>
            <a:off x="251520" y="1600201"/>
            <a:ext cx="8435280" cy="1540767"/>
          </a:xfrm>
        </p:spPr>
        <p:txBody>
          <a:bodyPr>
            <a:normAutofit fontScale="70000" lnSpcReduction="20000"/>
          </a:bodyPr>
          <a:lstStyle/>
          <a:p>
            <a:r>
              <a:rPr lang="en-US" dirty="0" smtClean="0"/>
              <a:t>In 1908, </a:t>
            </a:r>
            <a:r>
              <a:rPr lang="en-US" dirty="0"/>
              <a:t>King Carlos I of Portugal and his heir-apparent, Prince Royal </a:t>
            </a:r>
            <a:r>
              <a:rPr lang="en-US" dirty="0" err="1"/>
              <a:t>Luís</a:t>
            </a:r>
            <a:r>
              <a:rPr lang="en-US" dirty="0"/>
              <a:t> Filipe </a:t>
            </a:r>
            <a:r>
              <a:rPr lang="en-US" dirty="0" smtClean="0"/>
              <a:t>were killed by </a:t>
            </a:r>
            <a:r>
              <a:rPr lang="en-US" dirty="0"/>
              <a:t>assassins sympathetic to republican interests and aided by elements within </a:t>
            </a:r>
            <a:r>
              <a:rPr lang="en-US" dirty="0" smtClean="0"/>
              <a:t>the Portuguese </a:t>
            </a:r>
            <a:r>
              <a:rPr lang="en-US" dirty="0" err="1" smtClean="0"/>
              <a:t>Carbonaria</a:t>
            </a:r>
            <a:r>
              <a:rPr lang="en-US" dirty="0" smtClean="0"/>
              <a:t>, disenchanted </a:t>
            </a:r>
            <a:r>
              <a:rPr lang="en-US" dirty="0"/>
              <a:t>politicians and anti-monarchists. </a:t>
            </a:r>
            <a:endParaRPr lang="en-US" dirty="0" smtClean="0"/>
          </a:p>
          <a:p>
            <a:endParaRPr lang="pt-PT"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3140968"/>
            <a:ext cx="3879788" cy="1988391"/>
          </a:xfrm>
          <a:prstGeom prst="rect">
            <a:avLst/>
          </a:prstGeom>
        </p:spPr>
      </p:pic>
      <p:sp>
        <p:nvSpPr>
          <p:cNvPr id="5" name="Marcador de Posição de Conteúdo 2"/>
          <p:cNvSpPr txBox="1">
            <a:spLocks/>
          </p:cNvSpPr>
          <p:nvPr/>
        </p:nvSpPr>
        <p:spPr>
          <a:xfrm>
            <a:off x="323528" y="5301208"/>
            <a:ext cx="8280920" cy="648072"/>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smtClean="0"/>
              <a:t>NRP D. Carlos I, oceanographic research vessel - named after king D. Carlos I, who was a patron of arts and sciences, and had a great personal interest in oceanography, having acquired the yacht </a:t>
            </a:r>
            <a:r>
              <a:rPr lang="en-US" sz="2000" i="1" dirty="0" smtClean="0"/>
              <a:t>Amelia</a:t>
            </a:r>
            <a:r>
              <a:rPr lang="en-US" sz="2000" dirty="0" smtClean="0"/>
              <a:t> for his own oceanographic expeditions</a:t>
            </a:r>
          </a:p>
          <a:p>
            <a:endParaRPr lang="pt-PT" dirty="0"/>
          </a:p>
        </p:txBody>
      </p:sp>
    </p:spTree>
    <p:extLst>
      <p:ext uri="{BB962C8B-B14F-4D97-AF65-F5344CB8AC3E}">
        <p14:creationId xmlns:p14="http://schemas.microsoft.com/office/powerpoint/2010/main" val="22304919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9511" y="274639"/>
            <a:ext cx="8928991" cy="850105"/>
          </a:xfrm>
        </p:spPr>
        <p:txBody>
          <a:bodyPr>
            <a:normAutofit fontScale="90000"/>
          </a:bodyPr>
          <a:lstStyle/>
          <a:p>
            <a:r>
              <a:rPr lang="en-US" b="1" dirty="0"/>
              <a:t>Pre-Roman peoples </a:t>
            </a:r>
            <a:r>
              <a:rPr lang="en-US" b="1" dirty="0" smtClean="0"/>
              <a:t>in Iberian </a:t>
            </a:r>
            <a:r>
              <a:rPr lang="en-US" b="1" dirty="0"/>
              <a:t>Peninsula</a:t>
            </a:r>
          </a:p>
        </p:txBody>
      </p:sp>
      <p:pic>
        <p:nvPicPr>
          <p:cNvPr id="2050" name="Picture 2" descr="C:\Users\pm\Google Drive\_Portugal\924px-Iberia_300BC.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5826" y="1290270"/>
            <a:ext cx="6522677" cy="5379090"/>
          </a:xfrm>
          <a:prstGeom prst="rect">
            <a:avLst/>
          </a:prstGeom>
          <a:noFill/>
          <a:extLst>
            <a:ext uri="{909E8E84-426E-40DD-AFC4-6F175D3DCCD1}">
              <a14:hiddenFill xmlns:a14="http://schemas.microsoft.com/office/drawing/2010/main">
                <a:solidFill>
                  <a:srgbClr val="FFFFFF"/>
                </a:solidFill>
              </a14:hiddenFill>
            </a:ext>
          </a:extLst>
        </p:spPr>
      </p:pic>
      <p:sp>
        <p:nvSpPr>
          <p:cNvPr id="5" name="Marcador de Posição de Conteúdo 4"/>
          <p:cNvSpPr>
            <a:spLocks noGrp="1"/>
          </p:cNvSpPr>
          <p:nvPr>
            <p:ph idx="1"/>
          </p:nvPr>
        </p:nvSpPr>
        <p:spPr>
          <a:xfrm>
            <a:off x="0" y="1600201"/>
            <a:ext cx="2843808" cy="4525963"/>
          </a:xfrm>
        </p:spPr>
        <p:txBody>
          <a:bodyPr>
            <a:normAutofit lnSpcReduction="10000"/>
          </a:bodyPr>
          <a:lstStyle/>
          <a:p>
            <a:r>
              <a:rPr lang="pt-PT" dirty="0" err="1" smtClean="0"/>
              <a:t>Celts</a:t>
            </a:r>
            <a:r>
              <a:rPr lang="pt-PT" dirty="0" smtClean="0"/>
              <a:t> </a:t>
            </a:r>
            <a:r>
              <a:rPr lang="pt-PT" dirty="0" err="1"/>
              <a:t>and</a:t>
            </a:r>
            <a:r>
              <a:rPr lang="pt-PT" dirty="0"/>
              <a:t> </a:t>
            </a:r>
            <a:r>
              <a:rPr lang="pt-PT" dirty="0" err="1" smtClean="0"/>
              <a:t>Proto-Celts</a:t>
            </a:r>
            <a:endParaRPr lang="pt-PT" dirty="0" smtClean="0"/>
          </a:p>
          <a:p>
            <a:endParaRPr lang="pt-PT" dirty="0" smtClean="0"/>
          </a:p>
          <a:p>
            <a:r>
              <a:rPr lang="pt-PT" dirty="0" err="1" smtClean="0"/>
              <a:t>Iberians</a:t>
            </a:r>
            <a:endParaRPr lang="pt-PT" dirty="0" smtClean="0"/>
          </a:p>
          <a:p>
            <a:endParaRPr lang="pt-PT" dirty="0" smtClean="0"/>
          </a:p>
          <a:p>
            <a:r>
              <a:rPr lang="pt-PT" dirty="0" err="1" smtClean="0"/>
              <a:t>Aquitanians</a:t>
            </a:r>
            <a:endParaRPr lang="pt-PT" dirty="0" smtClean="0"/>
          </a:p>
          <a:p>
            <a:endParaRPr lang="pt-PT" dirty="0" smtClean="0"/>
          </a:p>
          <a:p>
            <a:pPr marL="0" indent="0">
              <a:buNone/>
            </a:pPr>
            <a:r>
              <a:rPr lang="pt-PT" dirty="0"/>
              <a:t> </a:t>
            </a:r>
            <a:r>
              <a:rPr lang="pt-PT" dirty="0" smtClean="0"/>
              <a:t> </a:t>
            </a:r>
            <a:r>
              <a:rPr lang="pt-PT" sz="2400" dirty="0" smtClean="0"/>
              <a:t>(</a:t>
            </a:r>
            <a:r>
              <a:rPr lang="pt-PT" sz="2400" dirty="0" err="1" smtClean="0"/>
              <a:t>main</a:t>
            </a:r>
            <a:r>
              <a:rPr lang="pt-PT" sz="2400" dirty="0" smtClean="0"/>
              <a:t> </a:t>
            </a:r>
            <a:r>
              <a:rPr lang="pt-PT" sz="2400" dirty="0" err="1" smtClean="0"/>
              <a:t>groups</a:t>
            </a:r>
            <a:r>
              <a:rPr lang="pt-PT" sz="2400" dirty="0" smtClean="0"/>
              <a:t>)</a:t>
            </a:r>
          </a:p>
          <a:p>
            <a:endParaRPr lang="pt-PT" dirty="0">
              <a:solidFill>
                <a:schemeClr val="bg1"/>
              </a:solidFill>
            </a:endParaRPr>
          </a:p>
        </p:txBody>
      </p:sp>
    </p:spTree>
    <p:extLst>
      <p:ext uri="{BB962C8B-B14F-4D97-AF65-F5344CB8AC3E}">
        <p14:creationId xmlns:p14="http://schemas.microsoft.com/office/powerpoint/2010/main" val="32518478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9"/>
            <a:ext cx="8229600" cy="490065"/>
          </a:xfrm>
        </p:spPr>
        <p:txBody>
          <a:bodyPr>
            <a:normAutofit fontScale="90000"/>
          </a:bodyPr>
          <a:lstStyle/>
          <a:p>
            <a:r>
              <a:rPr lang="pt-PT" dirty="0" err="1" smtClean="0"/>
              <a:t>The</a:t>
            </a:r>
            <a:r>
              <a:rPr lang="pt-PT" dirty="0" smtClean="0"/>
              <a:t> </a:t>
            </a:r>
            <a:r>
              <a:rPr lang="pt-PT" dirty="0" err="1" smtClean="0"/>
              <a:t>First</a:t>
            </a:r>
            <a:r>
              <a:rPr lang="pt-PT" dirty="0" smtClean="0"/>
              <a:t> </a:t>
            </a:r>
            <a:r>
              <a:rPr lang="pt-PT" dirty="0" err="1" smtClean="0"/>
              <a:t>Republic</a:t>
            </a:r>
            <a:endParaRPr lang="pt-PT" dirty="0"/>
          </a:p>
        </p:txBody>
      </p:sp>
      <p:sp>
        <p:nvSpPr>
          <p:cNvPr id="3" name="Marcador de Posição de Conteúdo 2"/>
          <p:cNvSpPr>
            <a:spLocks noGrp="1"/>
          </p:cNvSpPr>
          <p:nvPr>
            <p:ph idx="1"/>
          </p:nvPr>
        </p:nvSpPr>
        <p:spPr>
          <a:xfrm>
            <a:off x="395536" y="1124745"/>
            <a:ext cx="8229600" cy="1296143"/>
          </a:xfrm>
        </p:spPr>
        <p:txBody>
          <a:bodyPr>
            <a:normAutofit fontScale="92500" lnSpcReduction="20000"/>
          </a:bodyPr>
          <a:lstStyle/>
          <a:p>
            <a:r>
              <a:rPr lang="en-US" dirty="0"/>
              <a:t>The </a:t>
            </a:r>
            <a:r>
              <a:rPr lang="en-US" dirty="0" smtClean="0"/>
              <a:t>Portuguese </a:t>
            </a:r>
            <a:r>
              <a:rPr lang="en-US" dirty="0"/>
              <a:t>Republic was </a:t>
            </a:r>
            <a:r>
              <a:rPr lang="en-US" dirty="0" smtClean="0"/>
              <a:t>established after </a:t>
            </a:r>
            <a:r>
              <a:rPr lang="en-US" dirty="0"/>
              <a:t>a </a:t>
            </a:r>
            <a:r>
              <a:rPr lang="en-US" i="1" dirty="0"/>
              <a:t>coup d'état</a:t>
            </a:r>
            <a:r>
              <a:rPr lang="en-US" dirty="0"/>
              <a:t> </a:t>
            </a:r>
            <a:r>
              <a:rPr lang="en-US" dirty="0" smtClean="0"/>
              <a:t>organized </a:t>
            </a:r>
            <a:r>
              <a:rPr lang="en-US" dirty="0"/>
              <a:t>by the Portuguese Republican </a:t>
            </a:r>
            <a:r>
              <a:rPr lang="en-US" dirty="0" smtClean="0"/>
              <a:t>Party </a:t>
            </a:r>
            <a:r>
              <a:rPr lang="en-US" dirty="0"/>
              <a:t>on 5 October </a:t>
            </a:r>
            <a:r>
              <a:rPr lang="en-US" dirty="0" smtClean="0"/>
              <a:t>1910</a:t>
            </a:r>
          </a:p>
          <a:p>
            <a:endParaRPr lang="en-US" dirty="0"/>
          </a:p>
          <a:p>
            <a:pPr algn="r"/>
            <a:endParaRPr lang="en-US" dirty="0" smtClean="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976" y="2604930"/>
            <a:ext cx="4503787" cy="3681570"/>
          </a:xfrm>
          <a:prstGeom prst="rect">
            <a:avLst/>
          </a:prstGeom>
        </p:spPr>
      </p:pic>
      <p:sp>
        <p:nvSpPr>
          <p:cNvPr id="7" name="Marcador de Posição de Conteúdo 2"/>
          <p:cNvSpPr txBox="1">
            <a:spLocks/>
          </p:cNvSpPr>
          <p:nvPr/>
        </p:nvSpPr>
        <p:spPr>
          <a:xfrm>
            <a:off x="179512" y="2757330"/>
            <a:ext cx="4176464" cy="3529169"/>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The subjugation of the country to British colonial </a:t>
            </a:r>
            <a:r>
              <a:rPr lang="en-US" dirty="0" smtClean="0"/>
              <a:t>interests,</a:t>
            </a:r>
          </a:p>
          <a:p>
            <a:r>
              <a:rPr lang="en-US" dirty="0" smtClean="0"/>
              <a:t>the </a:t>
            </a:r>
            <a:r>
              <a:rPr lang="en-US" dirty="0"/>
              <a:t>royal family's </a:t>
            </a:r>
            <a:r>
              <a:rPr lang="en-US" dirty="0" smtClean="0"/>
              <a:t>expenses,</a:t>
            </a:r>
          </a:p>
          <a:p>
            <a:r>
              <a:rPr lang="en-US" dirty="0" smtClean="0"/>
              <a:t>the </a:t>
            </a:r>
            <a:r>
              <a:rPr lang="en-US" dirty="0"/>
              <a:t>power of the </a:t>
            </a:r>
            <a:r>
              <a:rPr lang="en-US" dirty="0" smtClean="0"/>
              <a:t>Church,</a:t>
            </a:r>
          </a:p>
          <a:p>
            <a:r>
              <a:rPr lang="en-US" dirty="0" smtClean="0"/>
              <a:t>the </a:t>
            </a:r>
            <a:r>
              <a:rPr lang="en-US" dirty="0"/>
              <a:t>political and social </a:t>
            </a:r>
            <a:r>
              <a:rPr lang="en-US" dirty="0" smtClean="0"/>
              <a:t>instability,</a:t>
            </a:r>
          </a:p>
          <a:p>
            <a:r>
              <a:rPr lang="en-US" dirty="0" smtClean="0"/>
              <a:t>the </a:t>
            </a:r>
            <a:r>
              <a:rPr lang="en-US" dirty="0"/>
              <a:t>system of alternating power of the two main political </a:t>
            </a:r>
            <a:r>
              <a:rPr lang="en-US" dirty="0" smtClean="0"/>
              <a:t>parties,</a:t>
            </a:r>
          </a:p>
          <a:p>
            <a:r>
              <a:rPr lang="en-US" dirty="0" smtClean="0"/>
              <a:t>PM</a:t>
            </a:r>
            <a:r>
              <a:rPr lang="en-US" dirty="0"/>
              <a:t> João Franco's </a:t>
            </a:r>
            <a:r>
              <a:rPr lang="en-US" dirty="0" smtClean="0"/>
              <a:t>dictatorship,</a:t>
            </a:r>
          </a:p>
          <a:p>
            <a:pPr marL="0" indent="0">
              <a:buNone/>
            </a:pPr>
            <a:r>
              <a:rPr lang="en-US" dirty="0" smtClean="0"/>
              <a:t>all factors contributed </a:t>
            </a:r>
            <a:r>
              <a:rPr lang="en-US" dirty="0"/>
              <a:t>to an unrelenting erosion of the Portuguese monarchy</a:t>
            </a:r>
            <a:endParaRPr lang="en-US" dirty="0" smtClean="0"/>
          </a:p>
          <a:p>
            <a:pPr algn="r"/>
            <a:endParaRPr lang="en-US" dirty="0" smtClean="0"/>
          </a:p>
        </p:txBody>
      </p:sp>
    </p:spTree>
    <p:extLst>
      <p:ext uri="{BB962C8B-B14F-4D97-AF65-F5344CB8AC3E}">
        <p14:creationId xmlns:p14="http://schemas.microsoft.com/office/powerpoint/2010/main" val="2842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9512" y="5157192"/>
            <a:ext cx="4320480" cy="360040"/>
          </a:xfrm>
        </p:spPr>
        <p:txBody>
          <a:bodyPr>
            <a:noAutofit/>
          </a:bodyPr>
          <a:lstStyle/>
          <a:p>
            <a:r>
              <a:rPr lang="pt-PT" sz="3200" b="1" dirty="0" smtClean="0"/>
              <a:t>Livraria </a:t>
            </a:r>
            <a:r>
              <a:rPr lang="pt-PT" sz="3200" b="1" dirty="0" err="1" smtClean="0"/>
              <a:t>Lello</a:t>
            </a:r>
            <a:r>
              <a:rPr lang="pt-PT" sz="3200" b="1" dirty="0" smtClean="0"/>
              <a:t> &amp; Irmão</a:t>
            </a:r>
            <a:endParaRPr lang="pt-PT" sz="3200" b="1" dirty="0"/>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1014" y="0"/>
            <a:ext cx="4559498" cy="6858000"/>
          </a:xfrm>
          <a:prstGeom prst="rect">
            <a:avLst/>
          </a:prstGeom>
        </p:spPr>
      </p:pic>
      <p:sp>
        <p:nvSpPr>
          <p:cNvPr id="5" name="Marcador de Posição de Conteúdo 4"/>
          <p:cNvSpPr>
            <a:spLocks noGrp="1"/>
          </p:cNvSpPr>
          <p:nvPr>
            <p:ph idx="1"/>
          </p:nvPr>
        </p:nvSpPr>
        <p:spPr>
          <a:xfrm>
            <a:off x="179512" y="1268760"/>
            <a:ext cx="4032448" cy="3888432"/>
          </a:xfrm>
        </p:spPr>
        <p:txBody>
          <a:bodyPr>
            <a:normAutofit fontScale="55000" lnSpcReduction="20000"/>
          </a:bodyPr>
          <a:lstStyle/>
          <a:p>
            <a:r>
              <a:rPr lang="en-US" dirty="0" smtClean="0"/>
              <a:t>Apart from the oldest operating bookstore in the world, the</a:t>
            </a:r>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smtClean="0"/>
          </a:p>
          <a:p>
            <a:pPr marL="0" indent="0">
              <a:buNone/>
            </a:pPr>
            <a:endParaRPr lang="en-US" dirty="0" smtClean="0"/>
          </a:p>
          <a:p>
            <a:pPr marL="0" indent="0">
              <a:buNone/>
            </a:pPr>
            <a:r>
              <a:rPr lang="en-US" dirty="0"/>
              <a:t> </a:t>
            </a:r>
            <a:r>
              <a:rPr lang="en-US" dirty="0" smtClean="0"/>
              <a:t>     established in 1732 in </a:t>
            </a:r>
            <a:r>
              <a:rPr lang="en-US" dirty="0" err="1" smtClean="0"/>
              <a:t>Lisboa</a:t>
            </a:r>
            <a:r>
              <a:rPr lang="en-US" dirty="0" smtClean="0"/>
              <a:t>, </a:t>
            </a:r>
          </a:p>
          <a:p>
            <a:pPr marL="0" indent="0">
              <a:buNone/>
            </a:pPr>
            <a:r>
              <a:rPr lang="en-US" dirty="0" smtClean="0"/>
              <a:t>      </a:t>
            </a:r>
            <a:endParaRPr lang="en-US" dirty="0"/>
          </a:p>
        </p:txBody>
      </p:sp>
      <p:sp>
        <p:nvSpPr>
          <p:cNvPr id="6" name="Marcador de Posição de Conteúdo 4"/>
          <p:cNvSpPr txBox="1">
            <a:spLocks/>
          </p:cNvSpPr>
          <p:nvPr/>
        </p:nvSpPr>
        <p:spPr>
          <a:xfrm>
            <a:off x="467544" y="5661248"/>
            <a:ext cx="3888432" cy="792088"/>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smtClean="0"/>
              <a:t>an impressive example of Art Nouveau architecture, built in 1906, in Porto 			           (photo &gt;&gt;&gt;)</a:t>
            </a:r>
            <a:endParaRPr lang="en-US" dirty="0"/>
          </a:p>
        </p:txBody>
      </p:sp>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844824"/>
            <a:ext cx="3113860" cy="2304256"/>
          </a:xfrm>
          <a:prstGeom prst="rect">
            <a:avLst/>
          </a:prstGeom>
        </p:spPr>
      </p:pic>
      <p:sp>
        <p:nvSpPr>
          <p:cNvPr id="10" name="Título 1"/>
          <p:cNvSpPr txBox="1">
            <a:spLocks/>
          </p:cNvSpPr>
          <p:nvPr/>
        </p:nvSpPr>
        <p:spPr>
          <a:xfrm>
            <a:off x="323528" y="44624"/>
            <a:ext cx="4032448" cy="940967"/>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PT" b="1" dirty="0" err="1" smtClean="0"/>
              <a:t>History</a:t>
            </a:r>
            <a:r>
              <a:rPr lang="pt-PT" b="1" dirty="0" smtClean="0"/>
              <a:t> in </a:t>
            </a:r>
            <a:r>
              <a:rPr lang="pt-PT" b="1" dirty="0" err="1" smtClean="0"/>
              <a:t>books</a:t>
            </a:r>
            <a:r>
              <a:rPr lang="pt-PT" b="1" dirty="0" smtClean="0"/>
              <a:t>(tores)</a:t>
            </a:r>
            <a:endParaRPr lang="pt-PT" b="1" dirty="0"/>
          </a:p>
        </p:txBody>
      </p:sp>
      <p:sp>
        <p:nvSpPr>
          <p:cNvPr id="9" name="Marcador de Posição de Conteúdo 4"/>
          <p:cNvSpPr txBox="1">
            <a:spLocks/>
          </p:cNvSpPr>
          <p:nvPr/>
        </p:nvSpPr>
        <p:spPr>
          <a:xfrm>
            <a:off x="395536" y="4509120"/>
            <a:ext cx="4032448" cy="864096"/>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smtClean="0"/>
              <a:t>  Portugal houses one of the most</a:t>
            </a:r>
          </a:p>
          <a:p>
            <a:pPr marL="0" indent="0">
              <a:buFont typeface="Arial" panose="020B0604020202020204" pitchFamily="34" charset="0"/>
              <a:buNone/>
            </a:pPr>
            <a:r>
              <a:rPr lang="en-US" dirty="0" smtClean="0"/>
              <a:t>  beautiful bookstores in the world, the</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50781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0"/>
            <a:ext cx="8229600" cy="940967"/>
          </a:xfrm>
        </p:spPr>
        <p:txBody>
          <a:bodyPr>
            <a:normAutofit fontScale="90000"/>
          </a:bodyPr>
          <a:lstStyle/>
          <a:p>
            <a:r>
              <a:rPr lang="pt-PT" dirty="0" err="1"/>
              <a:t>Lello</a:t>
            </a:r>
            <a:r>
              <a:rPr lang="pt-PT" dirty="0"/>
              <a:t> </a:t>
            </a:r>
            <a:r>
              <a:rPr lang="pt-PT" dirty="0" err="1"/>
              <a:t>bookstore</a:t>
            </a:r>
            <a:r>
              <a:rPr lang="pt-PT" dirty="0"/>
              <a:t>, </a:t>
            </a:r>
            <a:r>
              <a:rPr lang="pt-PT" dirty="0" err="1"/>
              <a:t>built</a:t>
            </a:r>
            <a:r>
              <a:rPr lang="pt-PT" dirty="0"/>
              <a:t> in 1906 (Porto)</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268760"/>
            <a:ext cx="6557098" cy="4411242"/>
          </a:xfrm>
          <a:prstGeom prst="rect">
            <a:avLst/>
          </a:prstGeom>
        </p:spPr>
      </p:pic>
      <p:sp>
        <p:nvSpPr>
          <p:cNvPr id="4" name="Marcador de Posição de Conteúdo 2"/>
          <p:cNvSpPr>
            <a:spLocks noGrp="1"/>
          </p:cNvSpPr>
          <p:nvPr>
            <p:ph idx="1"/>
          </p:nvPr>
        </p:nvSpPr>
        <p:spPr>
          <a:xfrm>
            <a:off x="899592" y="5694066"/>
            <a:ext cx="7200800" cy="980728"/>
          </a:xfrm>
        </p:spPr>
        <p:txBody>
          <a:bodyPr>
            <a:normAutofit fontScale="32500" lnSpcReduction="20000"/>
          </a:bodyPr>
          <a:lstStyle/>
          <a:p>
            <a:pPr marL="0" indent="0">
              <a:lnSpc>
                <a:spcPct val="170000"/>
              </a:lnSpc>
              <a:buNone/>
            </a:pPr>
            <a:r>
              <a:rPr lang="pt-PT" sz="6200" dirty="0" err="1" smtClean="0"/>
              <a:t>Hemispherical</a:t>
            </a:r>
            <a:r>
              <a:rPr lang="pt-PT" sz="6200" dirty="0" smtClean="0"/>
              <a:t> </a:t>
            </a:r>
            <a:r>
              <a:rPr lang="pt-PT" sz="6200" dirty="0" err="1" smtClean="0"/>
              <a:t>interactive</a:t>
            </a:r>
            <a:r>
              <a:rPr lang="pt-PT" sz="6200" dirty="0" smtClean="0"/>
              <a:t> </a:t>
            </a:r>
            <a:r>
              <a:rPr lang="pt-PT" sz="6200" dirty="0" err="1" smtClean="0"/>
              <a:t>view</a:t>
            </a:r>
            <a:r>
              <a:rPr lang="pt-PT" sz="6200" dirty="0" smtClean="0"/>
              <a:t> </a:t>
            </a:r>
            <a:r>
              <a:rPr lang="pt-PT" sz="6200" dirty="0" err="1" smtClean="0"/>
              <a:t>of</a:t>
            </a:r>
            <a:r>
              <a:rPr lang="pt-PT" sz="6200" dirty="0" smtClean="0"/>
              <a:t> </a:t>
            </a:r>
            <a:r>
              <a:rPr lang="pt-PT" sz="6200" dirty="0" err="1" smtClean="0"/>
              <a:t>the</a:t>
            </a:r>
            <a:r>
              <a:rPr lang="pt-PT" sz="6200" dirty="0" smtClean="0"/>
              <a:t> </a:t>
            </a:r>
            <a:r>
              <a:rPr lang="pt-PT" sz="6200" dirty="0" err="1" smtClean="0"/>
              <a:t>Lello</a:t>
            </a:r>
            <a:r>
              <a:rPr lang="pt-PT" sz="6200" dirty="0" smtClean="0"/>
              <a:t> </a:t>
            </a:r>
            <a:r>
              <a:rPr lang="pt-PT" sz="6200" dirty="0" err="1" smtClean="0"/>
              <a:t>bookstore</a:t>
            </a:r>
            <a:r>
              <a:rPr lang="pt-PT" sz="6200" dirty="0" smtClean="0"/>
              <a:t> </a:t>
            </a:r>
            <a:r>
              <a:rPr lang="pt-PT" sz="6200" dirty="0" err="1" smtClean="0">
                <a:hlinkClick r:id="rId3"/>
              </a:rPr>
              <a:t>here</a:t>
            </a:r>
            <a:r>
              <a:rPr lang="pt-PT" sz="6200" dirty="0"/>
              <a:t> </a:t>
            </a:r>
            <a:r>
              <a:rPr lang="pt-PT" sz="3100" dirty="0" smtClean="0"/>
              <a:t>(www.360portugal.com/</a:t>
            </a:r>
            <a:r>
              <a:rPr lang="pt-PT" sz="3100" dirty="0" err="1" smtClean="0"/>
              <a:t>Distritos.QTVR</a:t>
            </a:r>
            <a:r>
              <a:rPr lang="pt-PT" sz="3100" dirty="0" smtClean="0"/>
              <a:t>/</a:t>
            </a:r>
            <a:r>
              <a:rPr lang="pt-PT" sz="3100" dirty="0" err="1" smtClean="0"/>
              <a:t>Porto.VR</a:t>
            </a:r>
            <a:r>
              <a:rPr lang="pt-PT" sz="3100" dirty="0" smtClean="0"/>
              <a:t>/</a:t>
            </a:r>
            <a:r>
              <a:rPr lang="pt-PT" sz="3100" dirty="0" err="1" smtClean="0"/>
              <a:t>vilas.cidades</a:t>
            </a:r>
            <a:r>
              <a:rPr lang="pt-PT" sz="3100" dirty="0" smtClean="0"/>
              <a:t>/Porto/a5_lello.html)</a:t>
            </a:r>
            <a:endParaRPr lang="pt-PT" sz="31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6610" y="1268760"/>
            <a:ext cx="2342396" cy="4411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32292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9"/>
            <a:ext cx="8229600" cy="778097"/>
          </a:xfrm>
        </p:spPr>
        <p:txBody>
          <a:bodyPr/>
          <a:lstStyle/>
          <a:p>
            <a:r>
              <a:rPr lang="pt-PT" dirty="0" smtClean="0"/>
              <a:t>Portugal in </a:t>
            </a:r>
            <a:r>
              <a:rPr lang="pt-PT" dirty="0" err="1" smtClean="0"/>
              <a:t>the</a:t>
            </a:r>
            <a:r>
              <a:rPr lang="pt-PT" dirty="0" smtClean="0"/>
              <a:t> Great </a:t>
            </a:r>
            <a:r>
              <a:rPr lang="pt-PT" dirty="0" err="1" smtClean="0"/>
              <a:t>War</a:t>
            </a:r>
            <a:endParaRPr lang="pt-PT" dirty="0"/>
          </a:p>
        </p:txBody>
      </p:sp>
      <p:sp>
        <p:nvSpPr>
          <p:cNvPr id="3" name="Marcador de Posição de Conteúdo 2"/>
          <p:cNvSpPr>
            <a:spLocks noGrp="1"/>
          </p:cNvSpPr>
          <p:nvPr>
            <p:ph idx="1"/>
          </p:nvPr>
        </p:nvSpPr>
        <p:spPr>
          <a:xfrm>
            <a:off x="457200" y="1196753"/>
            <a:ext cx="5482951" cy="4929412"/>
          </a:xfrm>
        </p:spPr>
        <p:txBody>
          <a:bodyPr>
            <a:normAutofit fontScale="55000" lnSpcReduction="20000"/>
          </a:bodyPr>
          <a:lstStyle/>
          <a:p>
            <a:r>
              <a:rPr lang="en-US" dirty="0" smtClean="0"/>
              <a:t>In the beginning of the Great War (later, known as world War I), Portugal</a:t>
            </a:r>
            <a:r>
              <a:rPr lang="en-US" dirty="0"/>
              <a:t> </a:t>
            </a:r>
            <a:r>
              <a:rPr lang="en-US" dirty="0" smtClean="0"/>
              <a:t> </a:t>
            </a:r>
            <a:r>
              <a:rPr lang="en-US" dirty="0"/>
              <a:t>kept its neutrality. However, tensions between Germany and Portugal arose due to German U-boat warfare </a:t>
            </a:r>
            <a:r>
              <a:rPr lang="en-US" dirty="0" smtClean="0"/>
              <a:t>and clashes with </a:t>
            </a:r>
            <a:r>
              <a:rPr lang="en-US" dirty="0"/>
              <a:t>German troops in the south </a:t>
            </a:r>
            <a:r>
              <a:rPr lang="en-US" dirty="0" smtClean="0"/>
              <a:t>of Portuguese </a:t>
            </a:r>
            <a:r>
              <a:rPr lang="en-US" dirty="0"/>
              <a:t>Angola in 1914 and </a:t>
            </a:r>
            <a:r>
              <a:rPr lang="en-US" dirty="0" smtClean="0"/>
              <a:t>1915.</a:t>
            </a:r>
          </a:p>
          <a:p>
            <a:endParaRPr lang="en-US" dirty="0"/>
          </a:p>
          <a:p>
            <a:r>
              <a:rPr lang="en-US" dirty="0"/>
              <a:t>Initially, both </a:t>
            </a:r>
            <a:r>
              <a:rPr lang="en-US" dirty="0" smtClean="0"/>
              <a:t>Portugal and Germany remained neutral, but there </a:t>
            </a:r>
            <a:r>
              <a:rPr lang="en-US" dirty="0"/>
              <a:t>were many hostile engagements between the countries. Portugal wanted to comply with British requests and also protect its colonies in Africa, and ultimately tensions resulted in war between Portugal and Germany being declared, first by </a:t>
            </a:r>
            <a:r>
              <a:rPr lang="en-US" dirty="0" smtClean="0"/>
              <a:t>Germany.</a:t>
            </a:r>
          </a:p>
          <a:p>
            <a:endParaRPr lang="en-US" dirty="0"/>
          </a:p>
          <a:p>
            <a:r>
              <a:rPr lang="en-US" dirty="0" smtClean="0"/>
              <a:t>The most traumatic incident during WWI for the Portuguese was the Battle of La Lys (April 1918), during which more than 7 thousand  men lost their lives during a massive German offensive, backed with heavy artillery and lethal gas.</a:t>
            </a:r>
          </a:p>
          <a:p>
            <a:endParaRPr lang="en-US"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7597" y="1052736"/>
            <a:ext cx="3038899" cy="4563112"/>
          </a:xfrm>
          <a:prstGeom prst="rect">
            <a:avLst/>
          </a:prstGeom>
        </p:spPr>
      </p:pic>
      <p:sp>
        <p:nvSpPr>
          <p:cNvPr id="5" name="Marcador de Posição de Conteúdo 2"/>
          <p:cNvSpPr txBox="1">
            <a:spLocks/>
          </p:cNvSpPr>
          <p:nvPr/>
        </p:nvSpPr>
        <p:spPr>
          <a:xfrm>
            <a:off x="6069604" y="5661248"/>
            <a:ext cx="3038900" cy="792088"/>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err="1" smtClean="0"/>
              <a:t>Anibal</a:t>
            </a:r>
            <a:r>
              <a:rPr lang="en-US" dirty="0" smtClean="0"/>
              <a:t> </a:t>
            </a:r>
            <a:r>
              <a:rPr lang="en-US" dirty="0" err="1" smtClean="0"/>
              <a:t>Milhais</a:t>
            </a:r>
            <a:r>
              <a:rPr lang="en-US" dirty="0" smtClean="0"/>
              <a:t>, the </a:t>
            </a:r>
            <a:r>
              <a:rPr lang="en-US" dirty="0"/>
              <a:t>most decorated Portuguese soldier in the Great </a:t>
            </a:r>
            <a:r>
              <a:rPr lang="en-US" dirty="0" smtClean="0"/>
              <a:t>War, during the Battle of La Lys</a:t>
            </a:r>
            <a:endParaRPr lang="en-US" dirty="0"/>
          </a:p>
        </p:txBody>
      </p:sp>
    </p:spTree>
    <p:extLst>
      <p:ext uri="{BB962C8B-B14F-4D97-AF65-F5344CB8AC3E}">
        <p14:creationId xmlns:p14="http://schemas.microsoft.com/office/powerpoint/2010/main" val="34028848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188640"/>
            <a:ext cx="8229600" cy="454297"/>
          </a:xfrm>
        </p:spPr>
        <p:txBody>
          <a:bodyPr>
            <a:normAutofit fontScale="90000"/>
          </a:bodyPr>
          <a:lstStyle/>
          <a:p>
            <a:r>
              <a:rPr lang="pt-PT" dirty="0" smtClean="0"/>
              <a:t>S. Bento </a:t>
            </a:r>
            <a:r>
              <a:rPr lang="pt-PT" dirty="0" err="1" smtClean="0"/>
              <a:t>railway</a:t>
            </a:r>
            <a:r>
              <a:rPr lang="pt-PT" dirty="0" smtClean="0"/>
              <a:t> station, 1916, Porto</a:t>
            </a:r>
            <a:endParaRPr lang="pt-PT" dirty="0"/>
          </a:p>
        </p:txBody>
      </p:sp>
      <p:sp>
        <p:nvSpPr>
          <p:cNvPr id="3" name="Marcador de Posição de Conteúdo 2"/>
          <p:cNvSpPr>
            <a:spLocks noGrp="1"/>
          </p:cNvSpPr>
          <p:nvPr>
            <p:ph idx="1"/>
          </p:nvPr>
        </p:nvSpPr>
        <p:spPr>
          <a:xfrm>
            <a:off x="251520" y="1412776"/>
            <a:ext cx="3168352" cy="1800200"/>
          </a:xfrm>
        </p:spPr>
        <p:txBody>
          <a:bodyPr>
            <a:normAutofit fontScale="70000" lnSpcReduction="20000"/>
          </a:bodyPr>
          <a:lstStyle/>
          <a:p>
            <a:pPr marL="0" indent="0">
              <a:buNone/>
            </a:pPr>
            <a:r>
              <a:rPr lang="pt-PT" dirty="0" err="1" smtClean="0"/>
              <a:t>The</a:t>
            </a:r>
            <a:r>
              <a:rPr lang="pt-PT" dirty="0" smtClean="0"/>
              <a:t> </a:t>
            </a:r>
            <a:r>
              <a:rPr lang="pt-PT" dirty="0" err="1" smtClean="0"/>
              <a:t>inner</a:t>
            </a:r>
            <a:r>
              <a:rPr lang="pt-PT" dirty="0" smtClean="0"/>
              <a:t> </a:t>
            </a:r>
            <a:r>
              <a:rPr lang="pt-PT" dirty="0" err="1" smtClean="0"/>
              <a:t>walls</a:t>
            </a:r>
            <a:r>
              <a:rPr lang="pt-PT" dirty="0" smtClean="0"/>
              <a:t> are </a:t>
            </a:r>
            <a:r>
              <a:rPr lang="pt-PT" dirty="0" err="1" smtClean="0"/>
              <a:t>covered</a:t>
            </a:r>
            <a:r>
              <a:rPr lang="pt-PT" dirty="0" smtClean="0"/>
              <a:t> in </a:t>
            </a:r>
            <a:r>
              <a:rPr lang="pt-PT" i="1" dirty="0" smtClean="0"/>
              <a:t>azulejo</a:t>
            </a:r>
            <a:r>
              <a:rPr lang="pt-PT" dirty="0" smtClean="0"/>
              <a:t> </a:t>
            </a:r>
            <a:r>
              <a:rPr lang="pt-PT" dirty="0" err="1" smtClean="0"/>
              <a:t>panels</a:t>
            </a:r>
            <a:r>
              <a:rPr lang="pt-PT" dirty="0" smtClean="0"/>
              <a:t>, </a:t>
            </a:r>
            <a:r>
              <a:rPr lang="pt-PT" dirty="0" err="1" smtClean="0"/>
              <a:t>depicting</a:t>
            </a:r>
            <a:r>
              <a:rPr lang="pt-PT" dirty="0" smtClean="0"/>
              <a:t> </a:t>
            </a:r>
            <a:r>
              <a:rPr lang="pt-PT" dirty="0" err="1" smtClean="0"/>
              <a:t>both</a:t>
            </a:r>
            <a:r>
              <a:rPr lang="pt-PT" dirty="0" smtClean="0"/>
              <a:t> </a:t>
            </a:r>
            <a:r>
              <a:rPr lang="pt-PT" dirty="0" err="1" smtClean="0"/>
              <a:t>historical</a:t>
            </a:r>
            <a:r>
              <a:rPr lang="pt-PT" dirty="0" smtClean="0"/>
              <a:t> </a:t>
            </a:r>
            <a:r>
              <a:rPr lang="pt-PT" dirty="0" err="1" smtClean="0"/>
              <a:t>events</a:t>
            </a:r>
            <a:r>
              <a:rPr lang="pt-PT" dirty="0" smtClean="0"/>
              <a:t> </a:t>
            </a:r>
            <a:r>
              <a:rPr lang="pt-PT" dirty="0" err="1" smtClean="0"/>
              <a:t>and</a:t>
            </a:r>
            <a:r>
              <a:rPr lang="pt-PT" dirty="0" smtClean="0"/>
              <a:t> </a:t>
            </a:r>
            <a:r>
              <a:rPr lang="pt-PT" dirty="0" err="1" smtClean="0"/>
              <a:t>daily</a:t>
            </a:r>
            <a:r>
              <a:rPr lang="pt-PT" dirty="0" smtClean="0"/>
              <a:t>, </a:t>
            </a:r>
            <a:r>
              <a:rPr lang="pt-PT" dirty="0" err="1" smtClean="0"/>
              <a:t>ordinary</a:t>
            </a:r>
            <a:r>
              <a:rPr lang="pt-PT" dirty="0" smtClean="0"/>
              <a:t> </a:t>
            </a:r>
            <a:r>
              <a:rPr lang="pt-PT" dirty="0" err="1" smtClean="0"/>
              <a:t>life</a:t>
            </a:r>
            <a:r>
              <a:rPr lang="pt-PT" dirty="0" smtClean="0"/>
              <a:t> </a:t>
            </a:r>
            <a:r>
              <a:rPr lang="pt-PT" dirty="0" err="1" smtClean="0"/>
              <a:t>moments</a:t>
            </a:r>
            <a:r>
              <a:rPr lang="pt-PT" dirty="0" smtClean="0"/>
              <a:t>. </a:t>
            </a:r>
            <a:endParaRPr lang="pt-PT" dirty="0"/>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4077072"/>
            <a:ext cx="7012372" cy="2376263"/>
          </a:xfrm>
          <a:prstGeom prst="rect">
            <a:avLst/>
          </a:prstGeom>
        </p:spPr>
      </p:pic>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896" y="714945"/>
            <a:ext cx="5281003" cy="3218111"/>
          </a:xfrm>
          <a:prstGeom prst="rect">
            <a:avLst/>
          </a:prstGeom>
        </p:spPr>
      </p:pic>
      <p:sp>
        <p:nvSpPr>
          <p:cNvPr id="8" name="Marcador de Posição de Conteúdo 2"/>
          <p:cNvSpPr txBox="1">
            <a:spLocks/>
          </p:cNvSpPr>
          <p:nvPr/>
        </p:nvSpPr>
        <p:spPr>
          <a:xfrm>
            <a:off x="7308304" y="4077072"/>
            <a:ext cx="1638342" cy="2592287"/>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i="1" dirty="0" err="1" smtClean="0"/>
              <a:t>Azulejo</a:t>
            </a:r>
            <a:r>
              <a:rPr lang="en-US" dirty="0" smtClean="0"/>
              <a:t> panel depicting the </a:t>
            </a:r>
            <a:r>
              <a:rPr lang="en-US" dirty="0" err="1" smtClean="0"/>
              <a:t>Valdevez</a:t>
            </a:r>
            <a:r>
              <a:rPr lang="en-US" dirty="0" smtClean="0"/>
              <a:t> Battle, which assumed the form of a medieval jousting tournament, in 1140</a:t>
            </a:r>
            <a:endParaRPr lang="en-US" dirty="0"/>
          </a:p>
        </p:txBody>
      </p:sp>
    </p:spTree>
    <p:extLst>
      <p:ext uri="{BB962C8B-B14F-4D97-AF65-F5344CB8AC3E}">
        <p14:creationId xmlns:p14="http://schemas.microsoft.com/office/powerpoint/2010/main" val="15748061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116632"/>
            <a:ext cx="8229600" cy="922113"/>
          </a:xfrm>
        </p:spPr>
        <p:txBody>
          <a:bodyPr/>
          <a:lstStyle/>
          <a:p>
            <a:r>
              <a:rPr lang="pt-PT" dirty="0" smtClean="0"/>
              <a:t>Fernando Pessoa (1888-1935)</a:t>
            </a:r>
            <a:endParaRPr lang="pt-PT" dirty="0"/>
          </a:p>
        </p:txBody>
      </p:sp>
      <p:sp>
        <p:nvSpPr>
          <p:cNvPr id="3" name="Marcador de Posição de Conteúdo 2"/>
          <p:cNvSpPr>
            <a:spLocks noGrp="1"/>
          </p:cNvSpPr>
          <p:nvPr>
            <p:ph idx="1"/>
          </p:nvPr>
        </p:nvSpPr>
        <p:spPr>
          <a:xfrm>
            <a:off x="340668" y="2924944"/>
            <a:ext cx="4879404" cy="3672408"/>
          </a:xfrm>
        </p:spPr>
        <p:txBody>
          <a:bodyPr>
            <a:normAutofit fontScale="40000" lnSpcReduction="20000"/>
          </a:bodyPr>
          <a:lstStyle/>
          <a:p>
            <a:pPr>
              <a:lnSpc>
                <a:spcPct val="170000"/>
              </a:lnSpc>
            </a:pPr>
            <a:r>
              <a:rPr lang="en-US" sz="4000" dirty="0"/>
              <a:t>"The feelings that hurt the most, the emotions that sting most, are those that are absurd: the longing for impossible things, precisely because they are impossible; nostalgia for what never was; the desire for what could have been; regret over not being someone else; dissatisfaction with the world’s existence</a:t>
            </a:r>
            <a:r>
              <a:rPr lang="en-US" sz="4000" dirty="0" smtClean="0"/>
              <a:t>.</a:t>
            </a:r>
            <a:r>
              <a:rPr lang="en-US" sz="4000" dirty="0"/>
              <a:t> </a:t>
            </a:r>
            <a:r>
              <a:rPr lang="en-US" sz="4000" dirty="0" smtClean="0"/>
              <a:t>”</a:t>
            </a:r>
          </a:p>
          <a:p>
            <a:endParaRPr lang="en-US" b="1" dirty="0"/>
          </a:p>
          <a:p>
            <a:pPr marL="0" indent="0">
              <a:buNone/>
            </a:pPr>
            <a:r>
              <a:rPr lang="en-US" b="1" dirty="0" smtClean="0"/>
              <a:t>         </a:t>
            </a:r>
            <a:r>
              <a:rPr lang="en-US" sz="3400" b="1" dirty="0" smtClean="0"/>
              <a:t>- Fernando Pessoa, The Book of Disquiet</a:t>
            </a:r>
            <a:endParaRPr lang="pt-PT" sz="3400" dirty="0"/>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9732" y="2336768"/>
            <a:ext cx="2924268" cy="4496576"/>
          </a:xfrm>
          <a:prstGeom prst="rect">
            <a:avLst/>
          </a:prstGeom>
        </p:spPr>
      </p:pic>
      <p:sp>
        <p:nvSpPr>
          <p:cNvPr id="5" name="Marcador de Posição de Conteúdo 2"/>
          <p:cNvSpPr txBox="1">
            <a:spLocks/>
          </p:cNvSpPr>
          <p:nvPr/>
        </p:nvSpPr>
        <p:spPr>
          <a:xfrm>
            <a:off x="340668" y="908720"/>
            <a:ext cx="8704584" cy="13560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70000"/>
              </a:lnSpc>
              <a:buNone/>
            </a:pPr>
            <a:r>
              <a:rPr lang="en-US" sz="1800" dirty="0"/>
              <a:t>Portuguese poet, writer, literary critic, translator, publisher and philosopher, described as one of the most significant literary figures of the 20th century and one of the greatest poets in the Portuguese language. He also wrote in and translated from English and French.</a:t>
            </a:r>
            <a:endParaRPr lang="pt-PT" sz="1800" dirty="0"/>
          </a:p>
        </p:txBody>
      </p:sp>
    </p:spTree>
    <p:extLst>
      <p:ext uri="{BB962C8B-B14F-4D97-AF65-F5344CB8AC3E}">
        <p14:creationId xmlns:p14="http://schemas.microsoft.com/office/powerpoint/2010/main" val="9314170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596" y="116632"/>
            <a:ext cx="5170476" cy="447524"/>
          </a:xfrm>
        </p:spPr>
        <p:txBody>
          <a:bodyPr>
            <a:noAutofit/>
          </a:bodyPr>
          <a:lstStyle/>
          <a:p>
            <a:r>
              <a:rPr lang="pt-PT" sz="3200" b="1" dirty="0" err="1" smtClean="0"/>
              <a:t>Majestic</a:t>
            </a:r>
            <a:r>
              <a:rPr lang="pt-PT" sz="3200" b="1" dirty="0" smtClean="0"/>
              <a:t> Café (est. 1921)</a:t>
            </a:r>
            <a:endParaRPr lang="pt-PT" sz="3200" b="1" dirty="0"/>
          </a:p>
        </p:txBody>
      </p:sp>
      <p:sp>
        <p:nvSpPr>
          <p:cNvPr id="6" name="Marcador de Posição de Conteúdo 5"/>
          <p:cNvSpPr>
            <a:spLocks noGrp="1"/>
          </p:cNvSpPr>
          <p:nvPr>
            <p:ph idx="1"/>
          </p:nvPr>
        </p:nvSpPr>
        <p:spPr>
          <a:xfrm>
            <a:off x="467544" y="6219310"/>
            <a:ext cx="8229600" cy="594066"/>
          </a:xfrm>
        </p:spPr>
        <p:txBody>
          <a:bodyPr>
            <a:normAutofit fontScale="70000" lnSpcReduction="20000"/>
          </a:bodyPr>
          <a:lstStyle/>
          <a:p>
            <a:pPr marL="0" indent="0">
              <a:buNone/>
            </a:pPr>
            <a:r>
              <a:rPr lang="pt-PT" dirty="0" smtClean="0"/>
              <a:t>Virtual </a:t>
            </a:r>
            <a:r>
              <a:rPr lang="pt-PT" dirty="0"/>
              <a:t>tour </a:t>
            </a:r>
            <a:r>
              <a:rPr lang="pt-PT" dirty="0" err="1"/>
              <a:t>of</a:t>
            </a:r>
            <a:r>
              <a:rPr lang="pt-PT" dirty="0"/>
              <a:t> </a:t>
            </a:r>
            <a:r>
              <a:rPr lang="pt-PT" dirty="0" err="1"/>
              <a:t>the</a:t>
            </a:r>
            <a:r>
              <a:rPr lang="pt-PT" dirty="0"/>
              <a:t> </a:t>
            </a:r>
            <a:r>
              <a:rPr lang="pt-PT" dirty="0" err="1"/>
              <a:t>Majestic</a:t>
            </a:r>
            <a:r>
              <a:rPr lang="pt-PT" dirty="0"/>
              <a:t> Café </a:t>
            </a:r>
            <a:r>
              <a:rPr lang="pt-PT" dirty="0" err="1" smtClean="0">
                <a:hlinkClick r:id="rId2"/>
              </a:rPr>
              <a:t>here</a:t>
            </a:r>
            <a:endParaRPr lang="pt-PT" dirty="0"/>
          </a:p>
          <a:p>
            <a:pPr marL="0" indent="0">
              <a:buNone/>
            </a:pPr>
            <a:r>
              <a:rPr lang="pt-PT" sz="2200" dirty="0" smtClean="0"/>
              <a:t>(www.cafemajestic.com/</a:t>
            </a:r>
            <a:r>
              <a:rPr lang="pt-PT" sz="2200" dirty="0" err="1" smtClean="0"/>
              <a:t>en</a:t>
            </a:r>
            <a:r>
              <a:rPr lang="pt-PT" sz="2200" dirty="0" smtClean="0"/>
              <a:t>/</a:t>
            </a:r>
            <a:r>
              <a:rPr lang="pt-PT" sz="2200" dirty="0" err="1" smtClean="0"/>
              <a:t>Majestic-Cafe</a:t>
            </a:r>
            <a:r>
              <a:rPr lang="pt-PT" sz="2200" dirty="0" smtClean="0"/>
              <a:t>/</a:t>
            </a:r>
            <a:r>
              <a:rPr lang="pt-PT" sz="2200" dirty="0" err="1" smtClean="0"/>
              <a:t>Photos-Videos</a:t>
            </a:r>
            <a:r>
              <a:rPr lang="pt-PT" sz="2200" dirty="0" smtClean="0"/>
              <a:t>/Virtual-Visit.aspx</a:t>
            </a:r>
            <a:r>
              <a:rPr lang="pt-PT" sz="2200" dirty="0"/>
              <a:t>)</a:t>
            </a:r>
          </a:p>
          <a:p>
            <a:endParaRPr lang="pt-PT" dirty="0" smtClean="0"/>
          </a:p>
          <a:p>
            <a:endParaRPr lang="pt-PT" dirty="0"/>
          </a:p>
        </p:txBody>
      </p:sp>
      <p:pic>
        <p:nvPicPr>
          <p:cNvPr id="5" name="Marcador de Posição de Conteúdo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6" y="1412777"/>
            <a:ext cx="7277008" cy="4824536"/>
          </a:xfrm>
          <a:prstGeom prst="rect">
            <a:avLst/>
          </a:prstGeom>
        </p:spPr>
      </p:pic>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0367" y="1"/>
            <a:ext cx="3515882" cy="2636911"/>
          </a:xfrm>
          <a:prstGeom prst="rect">
            <a:avLst/>
          </a:prstGeom>
        </p:spPr>
      </p:pic>
      <p:sp>
        <p:nvSpPr>
          <p:cNvPr id="4" name="Rectângulo 3"/>
          <p:cNvSpPr/>
          <p:nvPr/>
        </p:nvSpPr>
        <p:spPr>
          <a:xfrm>
            <a:off x="539552" y="692696"/>
            <a:ext cx="3919016" cy="646331"/>
          </a:xfrm>
          <a:prstGeom prst="rect">
            <a:avLst/>
          </a:prstGeom>
        </p:spPr>
        <p:txBody>
          <a:bodyPr wrap="square">
            <a:spAutoFit/>
          </a:bodyPr>
          <a:lstStyle/>
          <a:p>
            <a:r>
              <a:rPr lang="pt-PT" dirty="0" err="1" smtClean="0"/>
              <a:t>Another</a:t>
            </a:r>
            <a:r>
              <a:rPr lang="pt-PT" dirty="0" smtClean="0"/>
              <a:t> </a:t>
            </a:r>
            <a:r>
              <a:rPr lang="pt-PT" dirty="0" err="1" smtClean="0"/>
              <a:t>example</a:t>
            </a:r>
            <a:r>
              <a:rPr lang="pt-PT" dirty="0" smtClean="0"/>
              <a:t> </a:t>
            </a:r>
            <a:r>
              <a:rPr lang="pt-PT" dirty="0" err="1" smtClean="0"/>
              <a:t>of</a:t>
            </a:r>
            <a:r>
              <a:rPr lang="pt-PT" dirty="0" smtClean="0"/>
              <a:t> </a:t>
            </a:r>
            <a:r>
              <a:rPr lang="pt-PT" dirty="0" err="1" smtClean="0"/>
              <a:t>Art</a:t>
            </a:r>
            <a:r>
              <a:rPr lang="pt-PT" dirty="0" smtClean="0"/>
              <a:t> </a:t>
            </a:r>
            <a:r>
              <a:rPr lang="pt-PT" dirty="0" err="1" smtClean="0"/>
              <a:t>Nouveau</a:t>
            </a:r>
            <a:r>
              <a:rPr lang="pt-PT" dirty="0" smtClean="0"/>
              <a:t> </a:t>
            </a:r>
            <a:r>
              <a:rPr lang="pt-PT" dirty="0" err="1" smtClean="0"/>
              <a:t>architecture</a:t>
            </a:r>
            <a:r>
              <a:rPr lang="pt-PT" dirty="0" smtClean="0"/>
              <a:t> in Porto, Portugal</a:t>
            </a:r>
            <a:endParaRPr lang="pt-PT" dirty="0"/>
          </a:p>
        </p:txBody>
      </p:sp>
    </p:spTree>
    <p:extLst>
      <p:ext uri="{BB962C8B-B14F-4D97-AF65-F5344CB8AC3E}">
        <p14:creationId xmlns:p14="http://schemas.microsoft.com/office/powerpoint/2010/main" val="18216224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dirty="0" smtClean="0"/>
              <a:t>Estado Novo (“New </a:t>
            </a:r>
            <a:r>
              <a:rPr lang="pt-PT" dirty="0" err="1" smtClean="0"/>
              <a:t>State</a:t>
            </a:r>
            <a:r>
              <a:rPr lang="pt-PT" dirty="0" smtClean="0"/>
              <a:t>”)</a:t>
            </a:r>
            <a:endParaRPr lang="pt-PT" dirty="0"/>
          </a:p>
        </p:txBody>
      </p:sp>
      <p:sp>
        <p:nvSpPr>
          <p:cNvPr id="3" name="Marcador de Posição de Conteúdo 2"/>
          <p:cNvSpPr>
            <a:spLocks noGrp="1"/>
          </p:cNvSpPr>
          <p:nvPr>
            <p:ph idx="1"/>
          </p:nvPr>
        </p:nvSpPr>
        <p:spPr/>
        <p:txBody>
          <a:bodyPr>
            <a:normAutofit fontScale="77500" lnSpcReduction="20000"/>
          </a:bodyPr>
          <a:lstStyle/>
          <a:p>
            <a:r>
              <a:rPr lang="en-US" dirty="0" smtClean="0"/>
              <a:t>In 1926, a </a:t>
            </a:r>
            <a:r>
              <a:rPr lang="en-US" i="1" dirty="0" smtClean="0"/>
              <a:t>coup d’état </a:t>
            </a:r>
            <a:r>
              <a:rPr lang="en-US" dirty="0" smtClean="0"/>
              <a:t>replaces the democratic, but unstable, First Republic by the National Dictatorship, an authoritarian regime</a:t>
            </a:r>
          </a:p>
          <a:p>
            <a:endParaRPr lang="en-US" dirty="0" smtClean="0"/>
          </a:p>
          <a:p>
            <a:r>
              <a:rPr lang="en-US" dirty="0" smtClean="0"/>
              <a:t>The rise to power of Salazar in 1932 marks the beginning of the “Estado Novo” (New State), a right wing, pro-Roman Catholic church, anti-decolonization, anti-Communism, authoritarian, “</a:t>
            </a:r>
            <a:r>
              <a:rPr lang="pt-PT" dirty="0" err="1" smtClean="0"/>
              <a:t>anti-democratic</a:t>
            </a:r>
            <a:r>
              <a:rPr lang="pt-PT" dirty="0" smtClean="0"/>
              <a:t>, </a:t>
            </a:r>
            <a:r>
              <a:rPr lang="pt-PT" dirty="0" err="1" smtClean="0"/>
              <a:t>anti-liberal</a:t>
            </a:r>
            <a:r>
              <a:rPr lang="pt-PT" dirty="0" smtClean="0"/>
              <a:t> </a:t>
            </a:r>
            <a:r>
              <a:rPr lang="pt-PT" dirty="0" err="1"/>
              <a:t>and</a:t>
            </a:r>
            <a:r>
              <a:rPr lang="pt-PT" dirty="0"/>
              <a:t> </a:t>
            </a:r>
            <a:r>
              <a:rPr lang="pt-PT" dirty="0" err="1" smtClean="0"/>
              <a:t>anti-parliamentarian</a:t>
            </a:r>
            <a:r>
              <a:rPr lang="pt-PT" dirty="0" smtClean="0"/>
              <a:t>”</a:t>
            </a:r>
            <a:r>
              <a:rPr lang="en-US" dirty="0" smtClean="0"/>
              <a:t> regime, overseen by a political police.</a:t>
            </a:r>
          </a:p>
          <a:p>
            <a:endParaRPr lang="en-US" dirty="0" smtClean="0"/>
          </a:p>
          <a:p>
            <a:r>
              <a:rPr lang="en-US" dirty="0" smtClean="0"/>
              <a:t>Still, Portugal joins the UN in 1955, and became a founding member of NATO, OECD and EFTA.</a:t>
            </a:r>
          </a:p>
          <a:p>
            <a:pPr marL="0" indent="0">
              <a:buNone/>
            </a:pPr>
            <a:endParaRPr lang="en-US" dirty="0" smtClean="0"/>
          </a:p>
        </p:txBody>
      </p:sp>
    </p:spTree>
    <p:extLst>
      <p:ext uri="{BB962C8B-B14F-4D97-AF65-F5344CB8AC3E}">
        <p14:creationId xmlns:p14="http://schemas.microsoft.com/office/powerpoint/2010/main" val="32737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9"/>
            <a:ext cx="8229600" cy="778097"/>
          </a:xfrm>
        </p:spPr>
        <p:txBody>
          <a:bodyPr>
            <a:normAutofit/>
          </a:bodyPr>
          <a:lstStyle/>
          <a:p>
            <a:r>
              <a:rPr lang="pt-PT" dirty="0" smtClean="0"/>
              <a:t>Portugal in </a:t>
            </a:r>
            <a:r>
              <a:rPr lang="pt-PT" dirty="0" err="1" smtClean="0"/>
              <a:t>World</a:t>
            </a:r>
            <a:r>
              <a:rPr lang="pt-PT" dirty="0" smtClean="0"/>
              <a:t> </a:t>
            </a:r>
            <a:r>
              <a:rPr lang="pt-PT" dirty="0" err="1" smtClean="0"/>
              <a:t>War</a:t>
            </a:r>
            <a:r>
              <a:rPr lang="pt-PT" dirty="0" smtClean="0"/>
              <a:t> II</a:t>
            </a:r>
            <a:endParaRPr lang="pt-PT" dirty="0"/>
          </a:p>
        </p:txBody>
      </p:sp>
      <p:sp>
        <p:nvSpPr>
          <p:cNvPr id="3" name="Marcador de Posição de Conteúdo 2"/>
          <p:cNvSpPr>
            <a:spLocks noGrp="1"/>
          </p:cNvSpPr>
          <p:nvPr>
            <p:ph idx="1"/>
          </p:nvPr>
        </p:nvSpPr>
        <p:spPr>
          <a:xfrm>
            <a:off x="179512" y="1124745"/>
            <a:ext cx="8640960" cy="2416448"/>
          </a:xfrm>
        </p:spPr>
        <p:txBody>
          <a:bodyPr>
            <a:normAutofit fontScale="77500" lnSpcReduction="20000"/>
          </a:bodyPr>
          <a:lstStyle/>
          <a:p>
            <a:r>
              <a:rPr lang="en-US" dirty="0" smtClean="0"/>
              <a:t>Portugal’s support of Franco during the Spanish Civil War and the regime’s adopted fascist policies (</a:t>
            </a:r>
            <a:r>
              <a:rPr lang="en-US" dirty="0"/>
              <a:t>political dictatorship, police state rule, bans on </a:t>
            </a:r>
            <a:r>
              <a:rPr lang="en-US" dirty="0" smtClean="0"/>
              <a:t>strikes, </a:t>
            </a:r>
            <a:r>
              <a:rPr lang="en-US" dirty="0"/>
              <a:t>strident anti-Communism, and corporatist social and economic policies) </a:t>
            </a:r>
            <a:r>
              <a:rPr lang="en-US" dirty="0" smtClean="0"/>
              <a:t>gave the regime a fascist aura, although the status of neutrality was kept throughout the war, and Portugal maintained commercial relations with both Allied and Axis countries.</a:t>
            </a:r>
          </a:p>
          <a:p>
            <a:pPr marL="0" indent="0">
              <a:buNone/>
            </a:pPr>
            <a:endParaRPr lang="en-US" dirty="0" smtClean="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7205" y="3541193"/>
            <a:ext cx="4336795" cy="3318789"/>
          </a:xfrm>
          <a:prstGeom prst="rect">
            <a:avLst/>
          </a:prstGeom>
        </p:spPr>
      </p:pic>
      <p:sp>
        <p:nvSpPr>
          <p:cNvPr id="5" name="Marcador de Posição de Conteúdo 2"/>
          <p:cNvSpPr txBox="1">
            <a:spLocks/>
          </p:cNvSpPr>
          <p:nvPr/>
        </p:nvSpPr>
        <p:spPr>
          <a:xfrm>
            <a:off x="331912" y="3541193"/>
            <a:ext cx="4475293" cy="2921572"/>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Allied sympathies were found among some of Salazar's supporters, opponents, and the politically indifferent.</a:t>
            </a:r>
          </a:p>
          <a:p>
            <a:endParaRPr lang="en-US" dirty="0" smtClean="0"/>
          </a:p>
          <a:p>
            <a:r>
              <a:rPr lang="en-US" dirty="0" smtClean="0"/>
              <a:t>Portugal had fought on the side of the Allies during the Great World War, and for Portuguese soldiers and their families the Germans were still considered the enemy.</a:t>
            </a:r>
          </a:p>
          <a:p>
            <a:endParaRPr lang="en-US" dirty="0" smtClean="0"/>
          </a:p>
        </p:txBody>
      </p:sp>
    </p:spTree>
    <p:extLst>
      <p:ext uri="{BB962C8B-B14F-4D97-AF65-F5344CB8AC3E}">
        <p14:creationId xmlns:p14="http://schemas.microsoft.com/office/powerpoint/2010/main" val="123259135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9"/>
            <a:ext cx="8229600" cy="706089"/>
          </a:xfrm>
        </p:spPr>
        <p:txBody>
          <a:bodyPr>
            <a:normAutofit fontScale="90000"/>
          </a:bodyPr>
          <a:lstStyle/>
          <a:p>
            <a:r>
              <a:rPr lang="pt-PT" dirty="0" smtClean="0"/>
              <a:t>Portugal in </a:t>
            </a:r>
            <a:r>
              <a:rPr lang="pt-PT" dirty="0" err="1" smtClean="0"/>
              <a:t>World</a:t>
            </a:r>
            <a:r>
              <a:rPr lang="pt-PT" dirty="0" smtClean="0"/>
              <a:t> </a:t>
            </a:r>
            <a:r>
              <a:rPr lang="pt-PT" dirty="0" err="1" smtClean="0"/>
              <a:t>War</a:t>
            </a:r>
            <a:r>
              <a:rPr lang="pt-PT" dirty="0" smtClean="0"/>
              <a:t> II (</a:t>
            </a:r>
            <a:r>
              <a:rPr lang="pt-PT" dirty="0" err="1" smtClean="0"/>
              <a:t>cont</a:t>
            </a:r>
            <a:r>
              <a:rPr lang="pt-PT" dirty="0" smtClean="0"/>
              <a:t>.)</a:t>
            </a:r>
            <a:endParaRPr lang="pt-PT" dirty="0"/>
          </a:p>
        </p:txBody>
      </p:sp>
      <p:sp>
        <p:nvSpPr>
          <p:cNvPr id="3" name="Marcador de Posição de Conteúdo 2"/>
          <p:cNvSpPr>
            <a:spLocks noGrp="1"/>
          </p:cNvSpPr>
          <p:nvPr>
            <p:ph idx="1"/>
          </p:nvPr>
        </p:nvSpPr>
        <p:spPr>
          <a:xfrm>
            <a:off x="67172" y="980728"/>
            <a:ext cx="8784976" cy="4032448"/>
          </a:xfrm>
        </p:spPr>
        <p:txBody>
          <a:bodyPr>
            <a:noAutofit/>
          </a:bodyPr>
          <a:lstStyle/>
          <a:p>
            <a:r>
              <a:rPr lang="en-US" sz="1800" dirty="0"/>
              <a:t>In 1943, Winston Churchill surprised Members of Parliament when he said he would invoke a treaty dated from the 14</a:t>
            </a:r>
            <a:r>
              <a:rPr lang="en-US" sz="1800" baseline="30000" dirty="0"/>
              <a:t>th</a:t>
            </a:r>
            <a:r>
              <a:rPr lang="en-US" sz="1800" dirty="0"/>
              <a:t> century (!) to request base facilities in the Azores; Portugal promptly responded favorably, and the base was used intensely by British and American troops.</a:t>
            </a:r>
            <a:endParaRPr lang="pt-PT" sz="1800" dirty="0"/>
          </a:p>
          <a:p>
            <a:endParaRPr lang="en-US" sz="1800" dirty="0" smtClean="0"/>
          </a:p>
          <a:p>
            <a:r>
              <a:rPr lang="en-US" sz="1800" dirty="0" smtClean="0"/>
              <a:t>With the turn of the war, around 1943, Portugal started to increasingly align its positions with the Allies, eventually stopping selling tungsten to Germany. Tungsten was the most strategically vital raw material Germany got from Portugal, as it was used in weapons and machinery manufacturing.</a:t>
            </a:r>
          </a:p>
          <a:p>
            <a:endParaRPr lang="en-US" sz="1800" dirty="0" smtClean="0"/>
          </a:p>
          <a:p>
            <a:r>
              <a:rPr lang="en-US" sz="1800" dirty="0"/>
              <a:t>Portuguese </a:t>
            </a:r>
            <a:r>
              <a:rPr lang="en-US" sz="1800" dirty="0" smtClean="0"/>
              <a:t>neutrality </a:t>
            </a:r>
            <a:r>
              <a:rPr lang="en-US" sz="1800" dirty="0"/>
              <a:t>was also important because </a:t>
            </a:r>
            <a:r>
              <a:rPr lang="en-US" sz="1800" dirty="0" smtClean="0"/>
              <a:t>it opened </a:t>
            </a:r>
            <a:r>
              <a:rPr lang="en-US" sz="1800" dirty="0"/>
              <a:t>the way for many people to escape </a:t>
            </a:r>
            <a:r>
              <a:rPr lang="en-US" sz="1800" dirty="0" smtClean="0"/>
              <a:t>persecution. </a:t>
            </a:r>
            <a:r>
              <a:rPr lang="en-US" sz="1800" dirty="0"/>
              <a:t>Several </a:t>
            </a:r>
            <a:r>
              <a:rPr lang="en-US" sz="1800" dirty="0" smtClean="0"/>
              <a:t>international relief organizations </a:t>
            </a:r>
            <a:r>
              <a:rPr lang="en-US" sz="1800" dirty="0"/>
              <a:t>were active in </a:t>
            </a:r>
            <a:r>
              <a:rPr lang="en-US" sz="1800" dirty="0" smtClean="0"/>
              <a:t>Portugal. </a:t>
            </a:r>
            <a:r>
              <a:rPr lang="en-US" sz="1800" dirty="0"/>
              <a:t>Portugal received </a:t>
            </a:r>
            <a:r>
              <a:rPr lang="en-US" sz="1800" dirty="0" smtClean="0"/>
              <a:t>about 100,000 refugees (Jewish and other European citizens fleeing the </a:t>
            </a:r>
            <a:r>
              <a:rPr lang="en-US" sz="1800" dirty="0" err="1" smtClean="0"/>
              <a:t>nazis</a:t>
            </a:r>
            <a:r>
              <a:rPr lang="en-US" sz="1800" dirty="0" smtClean="0"/>
              <a:t>), most </a:t>
            </a:r>
            <a:r>
              <a:rPr lang="en-US" sz="1800" dirty="0"/>
              <a:t>of them ultimately </a:t>
            </a:r>
            <a:r>
              <a:rPr lang="en-US" sz="1800" dirty="0" smtClean="0"/>
              <a:t>leaving the </a:t>
            </a:r>
            <a:r>
              <a:rPr lang="en-US" sz="1800" dirty="0"/>
              <a:t>country</a:t>
            </a:r>
            <a:r>
              <a:rPr lang="en-US" sz="1800" dirty="0" smtClean="0"/>
              <a:t>, </a:t>
            </a:r>
            <a:r>
              <a:rPr lang="en-US" sz="1800" dirty="0"/>
              <a:t>mainly for the Americas. Even those refugees who were </a:t>
            </a:r>
            <a:r>
              <a:rPr lang="en-US" sz="1800" dirty="0" smtClean="0"/>
              <a:t>caught without </a:t>
            </a:r>
            <a:r>
              <a:rPr lang="en-US" sz="1800" dirty="0"/>
              <a:t>papers were not sent back by Portugal.</a:t>
            </a:r>
            <a:endParaRPr lang="pt-PT" sz="1800" dirty="0"/>
          </a:p>
        </p:txBody>
      </p:sp>
      <p:sp>
        <p:nvSpPr>
          <p:cNvPr id="4" name="Marcador de Posição de Conteúdo 2"/>
          <p:cNvSpPr txBox="1">
            <a:spLocks/>
          </p:cNvSpPr>
          <p:nvPr/>
        </p:nvSpPr>
        <p:spPr>
          <a:xfrm>
            <a:off x="344860" y="5517232"/>
            <a:ext cx="8229600" cy="1224136"/>
          </a:xfrm>
          <a:prstGeom prst="rect">
            <a:avLst/>
          </a:prstGeom>
        </p:spPr>
        <p:txBody>
          <a:bodyPr vert="horz" lIns="91440" tIns="45720" rIns="91440" bIns="45720" rtlCol="0">
            <a:normAutofit fontScale="4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smtClean="0"/>
              <a:t>Sources:</a:t>
            </a:r>
          </a:p>
          <a:p>
            <a:pPr marL="0" indent="0">
              <a:buNone/>
            </a:pPr>
            <a:r>
              <a:rPr lang="en-US" dirty="0" smtClean="0"/>
              <a:t>- </a:t>
            </a:r>
            <a:r>
              <a:rPr lang="en-US" dirty="0" err="1" smtClean="0"/>
              <a:t>Leite</a:t>
            </a:r>
            <a:r>
              <a:rPr lang="en-US" dirty="0"/>
              <a:t>, Joaquim da Costa. "Neutrality by Agreement: Portugal and the British Alliance in World War II." American </a:t>
            </a:r>
            <a:r>
              <a:rPr lang="en-US" dirty="0" smtClean="0"/>
              <a:t>University International </a:t>
            </a:r>
            <a:r>
              <a:rPr lang="en-US" dirty="0"/>
              <a:t>Law Review 14, no. 1 (1998): 185-199</a:t>
            </a:r>
            <a:r>
              <a:rPr lang="en-US" dirty="0" smtClean="0"/>
              <a:t>.</a:t>
            </a:r>
          </a:p>
          <a:p>
            <a:pPr marL="0" indent="0">
              <a:buNone/>
            </a:pPr>
            <a:r>
              <a:rPr lang="en-US" dirty="0" smtClean="0"/>
              <a:t>- Petropoulos</a:t>
            </a:r>
            <a:r>
              <a:rPr lang="en-US" dirty="0"/>
              <a:t>, Jonathan. “Co-opting Nazi Germany: Neutrality in Europe During World </a:t>
            </a:r>
            <a:r>
              <a:rPr lang="en-US" dirty="0" smtClean="0"/>
              <a:t>War </a:t>
            </a:r>
            <a:r>
              <a:rPr lang="pt-PT" dirty="0" smtClean="0"/>
              <a:t>II</a:t>
            </a:r>
            <a:r>
              <a:rPr lang="pt-PT" dirty="0"/>
              <a:t>.” </a:t>
            </a:r>
            <a:r>
              <a:rPr lang="pt-PT" dirty="0" err="1" smtClean="0"/>
              <a:t>Anti-Defamation</a:t>
            </a:r>
            <a:r>
              <a:rPr lang="pt-PT" dirty="0" smtClean="0"/>
              <a:t> </a:t>
            </a:r>
            <a:r>
              <a:rPr lang="pt-PT" dirty="0" err="1"/>
              <a:t>League’s</a:t>
            </a:r>
            <a:r>
              <a:rPr lang="pt-PT" dirty="0"/>
              <a:t> </a:t>
            </a:r>
            <a:r>
              <a:rPr lang="pt-PT" dirty="0" err="1"/>
              <a:t>Holocaust</a:t>
            </a:r>
            <a:r>
              <a:rPr lang="pt-PT" dirty="0"/>
              <a:t> </a:t>
            </a:r>
            <a:r>
              <a:rPr lang="pt-PT" dirty="0" err="1"/>
              <a:t>Institute</a:t>
            </a:r>
            <a:r>
              <a:rPr lang="pt-PT" dirty="0"/>
              <a:t>, </a:t>
            </a:r>
            <a:r>
              <a:rPr lang="pt-PT" dirty="0" smtClean="0"/>
              <a:t>1-11</a:t>
            </a:r>
          </a:p>
          <a:p>
            <a:pPr marL="0" indent="0">
              <a:buNone/>
            </a:pPr>
            <a:r>
              <a:rPr lang="en-US" dirty="0" smtClean="0"/>
              <a:t>- Gayer, Gavin. “Political </a:t>
            </a:r>
            <a:r>
              <a:rPr lang="en-US" dirty="0"/>
              <a:t>Neutrality in Europe during World War </a:t>
            </a:r>
            <a:r>
              <a:rPr lang="en-US" dirty="0" smtClean="0"/>
              <a:t>II”, </a:t>
            </a:r>
            <a:r>
              <a:rPr lang="pt-PT" dirty="0" err="1" smtClean="0"/>
              <a:t>California</a:t>
            </a:r>
            <a:r>
              <a:rPr lang="pt-PT" dirty="0" smtClean="0"/>
              <a:t> </a:t>
            </a:r>
            <a:r>
              <a:rPr lang="pt-PT" dirty="0" err="1" smtClean="0"/>
              <a:t>Polytechnic</a:t>
            </a:r>
            <a:r>
              <a:rPr lang="pt-PT" dirty="0" smtClean="0"/>
              <a:t> </a:t>
            </a:r>
            <a:r>
              <a:rPr lang="pt-PT" dirty="0" err="1" smtClean="0"/>
              <a:t>State</a:t>
            </a:r>
            <a:r>
              <a:rPr lang="pt-PT" dirty="0" smtClean="0"/>
              <a:t> </a:t>
            </a:r>
            <a:r>
              <a:rPr lang="pt-PT" dirty="0" err="1" smtClean="0"/>
              <a:t>Univ</a:t>
            </a:r>
            <a:r>
              <a:rPr lang="pt-PT" dirty="0" smtClean="0"/>
              <a:t>.</a:t>
            </a:r>
            <a:endParaRPr lang="pt-PT" dirty="0"/>
          </a:p>
        </p:txBody>
      </p:sp>
    </p:spTree>
    <p:extLst>
      <p:ext uri="{BB962C8B-B14F-4D97-AF65-F5344CB8AC3E}">
        <p14:creationId xmlns:p14="http://schemas.microsoft.com/office/powerpoint/2010/main" val="18925718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9"/>
            <a:ext cx="8229600" cy="778097"/>
          </a:xfrm>
        </p:spPr>
        <p:txBody>
          <a:bodyPr>
            <a:normAutofit fontScale="90000"/>
          </a:bodyPr>
          <a:lstStyle/>
          <a:p>
            <a:r>
              <a:rPr lang="pt-PT" b="1" dirty="0" err="1" smtClean="0"/>
              <a:t>Roman</a:t>
            </a:r>
            <a:r>
              <a:rPr lang="pt-PT" b="1" dirty="0" smtClean="0"/>
              <a:t> </a:t>
            </a:r>
            <a:r>
              <a:rPr lang="pt-PT" b="1" dirty="0" err="1" smtClean="0"/>
              <a:t>invasion</a:t>
            </a:r>
            <a:r>
              <a:rPr lang="pt-PT" b="1" dirty="0" smtClean="0"/>
              <a:t> </a:t>
            </a:r>
            <a:r>
              <a:rPr lang="pt-PT" b="1" dirty="0" err="1" smtClean="0"/>
              <a:t>of</a:t>
            </a:r>
            <a:r>
              <a:rPr lang="pt-PT" b="1" dirty="0" smtClean="0"/>
              <a:t> </a:t>
            </a:r>
            <a:r>
              <a:rPr lang="pt-PT" b="1" dirty="0" err="1" smtClean="0"/>
              <a:t>Iberia</a:t>
            </a:r>
            <a:r>
              <a:rPr lang="pt-PT" b="1" dirty="0" smtClean="0"/>
              <a:t> (</a:t>
            </a:r>
            <a:r>
              <a:rPr lang="pt-PT" b="1" dirty="0" err="1" smtClean="0"/>
              <a:t>Hispania</a:t>
            </a:r>
            <a:r>
              <a:rPr lang="pt-PT" b="1" dirty="0" smtClean="0"/>
              <a:t>)</a:t>
            </a:r>
            <a:endParaRPr lang="pt-PT" b="1" dirty="0"/>
          </a:p>
        </p:txBody>
      </p:sp>
      <p:sp>
        <p:nvSpPr>
          <p:cNvPr id="3" name="Marcador de Posição de Conteúdo 2"/>
          <p:cNvSpPr>
            <a:spLocks noGrp="1"/>
          </p:cNvSpPr>
          <p:nvPr>
            <p:ph idx="1"/>
          </p:nvPr>
        </p:nvSpPr>
        <p:spPr>
          <a:xfrm>
            <a:off x="179512" y="5445224"/>
            <a:ext cx="8507288" cy="1368152"/>
          </a:xfrm>
        </p:spPr>
        <p:txBody>
          <a:bodyPr/>
          <a:lstStyle/>
          <a:p>
            <a:r>
              <a:rPr lang="pt-PT" dirty="0" err="1" smtClean="0"/>
              <a:t>Started</a:t>
            </a:r>
            <a:r>
              <a:rPr lang="pt-PT" dirty="0" smtClean="0"/>
              <a:t> in 219 BC (Second </a:t>
            </a:r>
            <a:r>
              <a:rPr lang="pt-PT" dirty="0" err="1" smtClean="0"/>
              <a:t>Punic</a:t>
            </a:r>
            <a:r>
              <a:rPr lang="pt-PT" dirty="0" smtClean="0"/>
              <a:t> </a:t>
            </a:r>
            <a:r>
              <a:rPr lang="pt-PT" dirty="0" err="1" smtClean="0"/>
              <a:t>War</a:t>
            </a:r>
            <a:r>
              <a:rPr lang="pt-PT" dirty="0" smtClean="0"/>
              <a:t>), final </a:t>
            </a:r>
            <a:r>
              <a:rPr lang="pt-PT" dirty="0" err="1" smtClean="0"/>
              <a:t>conquest</a:t>
            </a:r>
            <a:r>
              <a:rPr lang="pt-PT" dirty="0" smtClean="0"/>
              <a:t>/</a:t>
            </a:r>
            <a:r>
              <a:rPr lang="pt-PT" dirty="0" err="1" smtClean="0"/>
              <a:t>anexation</a:t>
            </a:r>
            <a:r>
              <a:rPr lang="pt-PT" dirty="0" smtClean="0"/>
              <a:t> in 19 BC (</a:t>
            </a:r>
            <a:r>
              <a:rPr lang="pt-PT" dirty="0" err="1" smtClean="0"/>
              <a:t>Cantabrian</a:t>
            </a:r>
            <a:r>
              <a:rPr lang="pt-PT" dirty="0" smtClean="0"/>
              <a:t> </a:t>
            </a:r>
            <a:r>
              <a:rPr lang="pt-PT" dirty="0" err="1" smtClean="0"/>
              <a:t>Wars</a:t>
            </a:r>
            <a:r>
              <a:rPr lang="pt-PT" dirty="0" smtClean="0"/>
              <a:t>)</a:t>
            </a:r>
          </a:p>
          <a:p>
            <a:endParaRPr lang="pt-PT" dirty="0"/>
          </a:p>
          <a:p>
            <a:endParaRPr lang="pt-PT" dirty="0" smtClean="0"/>
          </a:p>
          <a:p>
            <a:endParaRPr lang="pt-PT" dirty="0"/>
          </a:p>
          <a:p>
            <a:endParaRPr lang="pt-PT" dirty="0" smtClean="0"/>
          </a:p>
          <a:p>
            <a:endParaRPr lang="pt-PT" dirty="0"/>
          </a:p>
          <a:p>
            <a:endParaRPr lang="pt-PT" dirty="0" smtClean="0"/>
          </a:p>
          <a:p>
            <a:endParaRPr lang="pt-PT" dirty="0"/>
          </a:p>
          <a:p>
            <a:endParaRPr lang="pt-PT" dirty="0" smtClean="0"/>
          </a:p>
          <a:p>
            <a:endParaRPr lang="pt-PT" dirty="0"/>
          </a:p>
          <a:p>
            <a:endParaRPr lang="pt-PT" dirty="0" smtClean="0"/>
          </a:p>
          <a:p>
            <a:endParaRPr lang="pt-PT" dirty="0"/>
          </a:p>
          <a:p>
            <a:endParaRPr lang="pt-PT" dirty="0" smtClean="0"/>
          </a:p>
          <a:p>
            <a:endParaRPr lang="pt-PT" dirty="0" smtClean="0"/>
          </a:p>
          <a:p>
            <a:endParaRPr lang="pt-PT"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419" y="1052736"/>
            <a:ext cx="6424278" cy="4395559"/>
          </a:xfrm>
          <a:prstGeom prst="rect">
            <a:avLst/>
          </a:prstGeom>
        </p:spPr>
      </p:pic>
    </p:spTree>
    <p:extLst>
      <p:ext uri="{BB962C8B-B14F-4D97-AF65-F5344CB8AC3E}">
        <p14:creationId xmlns:p14="http://schemas.microsoft.com/office/powerpoint/2010/main" val="303925246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PT" u="sng" dirty="0" smtClean="0"/>
              <a:t>Portuguese Cinema</a:t>
            </a:r>
            <a:r>
              <a:rPr lang="pt-PT" dirty="0" smtClean="0"/>
              <a:t/>
            </a:r>
            <a:br>
              <a:rPr lang="pt-PT" dirty="0" smtClean="0"/>
            </a:br>
            <a:r>
              <a:rPr lang="pt-PT" sz="3600" dirty="0" err="1" smtClean="0"/>
              <a:t>Aniki-Bóbó</a:t>
            </a:r>
            <a:r>
              <a:rPr lang="pt-PT" sz="3600" dirty="0" smtClean="0"/>
              <a:t> (1942)</a:t>
            </a:r>
            <a:endParaRPr lang="pt-PT" sz="3600"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144" y="2436589"/>
            <a:ext cx="3112332" cy="4232771"/>
          </a:xfrm>
          <a:prstGeom prst="rect">
            <a:avLst/>
          </a:prstGeom>
        </p:spPr>
      </p:pic>
      <p:sp>
        <p:nvSpPr>
          <p:cNvPr id="5" name="Marcador de Posição de Conteúdo 2"/>
          <p:cNvSpPr txBox="1">
            <a:spLocks/>
          </p:cNvSpPr>
          <p:nvPr/>
        </p:nvSpPr>
        <p:spPr>
          <a:xfrm>
            <a:off x="457200" y="1556792"/>
            <a:ext cx="8435280" cy="115212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pt-PT" dirty="0" err="1"/>
              <a:t>First</a:t>
            </a:r>
            <a:r>
              <a:rPr lang="pt-PT" dirty="0"/>
              <a:t> </a:t>
            </a:r>
            <a:r>
              <a:rPr lang="pt-PT" dirty="0" err="1"/>
              <a:t>feature-length</a:t>
            </a:r>
            <a:r>
              <a:rPr lang="pt-PT" dirty="0"/>
              <a:t> </a:t>
            </a:r>
            <a:r>
              <a:rPr lang="pt-PT" dirty="0" err="1"/>
              <a:t>movie</a:t>
            </a:r>
            <a:r>
              <a:rPr lang="pt-PT" dirty="0"/>
              <a:t> </a:t>
            </a:r>
            <a:r>
              <a:rPr lang="pt-PT" dirty="0" err="1"/>
              <a:t>directed</a:t>
            </a:r>
            <a:r>
              <a:rPr lang="pt-PT" dirty="0"/>
              <a:t> </a:t>
            </a:r>
            <a:r>
              <a:rPr lang="pt-PT" dirty="0" err="1"/>
              <a:t>by</a:t>
            </a:r>
            <a:r>
              <a:rPr lang="pt-PT" dirty="0"/>
              <a:t> </a:t>
            </a:r>
            <a:r>
              <a:rPr lang="pt-PT" b="1" dirty="0" smtClean="0"/>
              <a:t>Manoel </a:t>
            </a:r>
            <a:r>
              <a:rPr lang="pt-PT" b="1" dirty="0"/>
              <a:t>de Oliveira</a:t>
            </a:r>
            <a:r>
              <a:rPr lang="pt-PT" dirty="0"/>
              <a:t> (</a:t>
            </a:r>
            <a:r>
              <a:rPr lang="pt-PT" dirty="0" err="1"/>
              <a:t>born</a:t>
            </a:r>
            <a:r>
              <a:rPr lang="pt-PT" dirty="0"/>
              <a:t> </a:t>
            </a:r>
            <a:r>
              <a:rPr lang="pt-PT" dirty="0" smtClean="0"/>
              <a:t>in 1908)</a:t>
            </a:r>
          </a:p>
          <a:p>
            <a:endParaRPr lang="pt-PT" dirty="0"/>
          </a:p>
        </p:txBody>
      </p:sp>
      <p:sp>
        <p:nvSpPr>
          <p:cNvPr id="6" name="Marcador de Posição de Conteúdo 5"/>
          <p:cNvSpPr>
            <a:spLocks noGrp="1"/>
          </p:cNvSpPr>
          <p:nvPr>
            <p:ph idx="1"/>
          </p:nvPr>
        </p:nvSpPr>
        <p:spPr>
          <a:xfrm>
            <a:off x="457200" y="2348880"/>
            <a:ext cx="5338936" cy="3777284"/>
          </a:xfrm>
        </p:spPr>
        <p:txBody>
          <a:bodyPr>
            <a:normAutofit fontScale="85000" lnSpcReduction="10000"/>
          </a:bodyPr>
          <a:lstStyle/>
          <a:p>
            <a:endParaRPr lang="pt-PT" dirty="0" smtClean="0"/>
          </a:p>
          <a:p>
            <a:r>
              <a:rPr lang="pt-PT" dirty="0" err="1" smtClean="0"/>
              <a:t>Directs</a:t>
            </a:r>
            <a:r>
              <a:rPr lang="pt-PT" dirty="0" smtClean="0"/>
              <a:t> </a:t>
            </a:r>
            <a:r>
              <a:rPr lang="pt-PT" dirty="0" err="1" smtClean="0"/>
              <a:t>his</a:t>
            </a:r>
            <a:r>
              <a:rPr lang="pt-PT" dirty="0" smtClean="0"/>
              <a:t> </a:t>
            </a:r>
            <a:r>
              <a:rPr lang="pt-PT" dirty="0" err="1" smtClean="0"/>
              <a:t>second</a:t>
            </a:r>
            <a:r>
              <a:rPr lang="pt-PT" dirty="0" smtClean="0"/>
              <a:t> </a:t>
            </a:r>
            <a:r>
              <a:rPr lang="pt-PT" dirty="0" err="1" smtClean="0"/>
              <a:t>feature</a:t>
            </a:r>
            <a:r>
              <a:rPr lang="pt-PT" dirty="0" smtClean="0"/>
              <a:t> </a:t>
            </a:r>
            <a:r>
              <a:rPr lang="pt-PT" dirty="0" err="1" smtClean="0"/>
              <a:t>film</a:t>
            </a:r>
            <a:r>
              <a:rPr lang="pt-PT" dirty="0"/>
              <a:t> </a:t>
            </a:r>
            <a:r>
              <a:rPr lang="pt-PT" dirty="0" smtClean="0"/>
              <a:t>more </a:t>
            </a:r>
            <a:r>
              <a:rPr lang="pt-PT" dirty="0" err="1" smtClean="0"/>
              <a:t>than</a:t>
            </a:r>
            <a:r>
              <a:rPr lang="pt-PT" dirty="0" smtClean="0"/>
              <a:t> 20 </a:t>
            </a:r>
            <a:r>
              <a:rPr lang="pt-PT" dirty="0" err="1" smtClean="0"/>
              <a:t>years</a:t>
            </a:r>
            <a:r>
              <a:rPr lang="pt-PT" dirty="0" smtClean="0"/>
              <a:t> </a:t>
            </a:r>
            <a:r>
              <a:rPr lang="pt-PT" dirty="0" err="1" smtClean="0"/>
              <a:t>after</a:t>
            </a:r>
            <a:r>
              <a:rPr lang="pt-PT" dirty="0" smtClean="0"/>
              <a:t> </a:t>
            </a:r>
            <a:r>
              <a:rPr lang="pt-PT" dirty="0" err="1" smtClean="0"/>
              <a:t>the</a:t>
            </a:r>
            <a:r>
              <a:rPr lang="pt-PT" dirty="0" smtClean="0"/>
              <a:t> </a:t>
            </a:r>
            <a:r>
              <a:rPr lang="pt-PT" dirty="0" err="1" smtClean="0"/>
              <a:t>first</a:t>
            </a:r>
            <a:r>
              <a:rPr lang="pt-PT" dirty="0" smtClean="0"/>
              <a:t>, </a:t>
            </a:r>
            <a:r>
              <a:rPr lang="pt-PT" dirty="0" err="1" smtClean="0"/>
              <a:t>but</a:t>
            </a:r>
            <a:r>
              <a:rPr lang="pt-PT" dirty="0" smtClean="0"/>
              <a:t> </a:t>
            </a:r>
            <a:r>
              <a:rPr lang="pt-PT" dirty="0" err="1" smtClean="0"/>
              <a:t>since</a:t>
            </a:r>
            <a:r>
              <a:rPr lang="pt-PT" dirty="0" smtClean="0"/>
              <a:t> 1990 </a:t>
            </a:r>
            <a:r>
              <a:rPr lang="pt-PT" dirty="0" err="1" smtClean="0"/>
              <a:t>directs</a:t>
            </a:r>
            <a:r>
              <a:rPr lang="pt-PT" dirty="0" smtClean="0"/>
              <a:t> </a:t>
            </a:r>
            <a:r>
              <a:rPr lang="pt-PT" dirty="0" err="1" smtClean="0"/>
              <a:t>at</a:t>
            </a:r>
            <a:r>
              <a:rPr lang="pt-PT" dirty="0" smtClean="0"/>
              <a:t> </a:t>
            </a:r>
            <a:r>
              <a:rPr lang="pt-PT" dirty="0" err="1" smtClean="0"/>
              <a:t>least</a:t>
            </a:r>
            <a:r>
              <a:rPr lang="pt-PT" dirty="0" smtClean="0"/>
              <a:t> </a:t>
            </a:r>
            <a:r>
              <a:rPr lang="pt-PT" dirty="0" err="1" smtClean="0"/>
              <a:t>one</a:t>
            </a:r>
            <a:r>
              <a:rPr lang="pt-PT" dirty="0" smtClean="0"/>
              <a:t> </a:t>
            </a:r>
            <a:r>
              <a:rPr lang="pt-PT" dirty="0" err="1" smtClean="0"/>
              <a:t>feature-length</a:t>
            </a:r>
            <a:r>
              <a:rPr lang="pt-PT" dirty="0" smtClean="0"/>
              <a:t> </a:t>
            </a:r>
            <a:r>
              <a:rPr lang="pt-PT" dirty="0" err="1" smtClean="0"/>
              <a:t>movie</a:t>
            </a:r>
            <a:r>
              <a:rPr lang="pt-PT" dirty="0" smtClean="0"/>
              <a:t> per </a:t>
            </a:r>
            <a:r>
              <a:rPr lang="pt-PT" dirty="0" err="1" smtClean="0"/>
              <a:t>year</a:t>
            </a:r>
            <a:endParaRPr lang="pt-PT" dirty="0" smtClean="0"/>
          </a:p>
          <a:p>
            <a:endParaRPr lang="pt-PT" dirty="0" smtClean="0"/>
          </a:p>
          <a:p>
            <a:r>
              <a:rPr lang="pt-PT" dirty="0" err="1" smtClean="0"/>
              <a:t>Currently</a:t>
            </a:r>
            <a:r>
              <a:rPr lang="pt-PT" dirty="0" smtClean="0"/>
              <a:t> </a:t>
            </a:r>
            <a:r>
              <a:rPr lang="pt-PT" dirty="0" err="1" smtClean="0"/>
              <a:t>filming</a:t>
            </a:r>
            <a:r>
              <a:rPr lang="pt-PT" dirty="0" smtClean="0"/>
              <a:t> “O Velho do Restelo” short </a:t>
            </a:r>
            <a:r>
              <a:rPr lang="pt-PT" dirty="0" err="1" smtClean="0"/>
              <a:t>movie</a:t>
            </a:r>
            <a:r>
              <a:rPr lang="pt-PT" dirty="0" smtClean="0"/>
              <a:t>, </a:t>
            </a:r>
            <a:r>
              <a:rPr lang="pt-PT" dirty="0" err="1" smtClean="0"/>
              <a:t>at</a:t>
            </a:r>
            <a:r>
              <a:rPr lang="pt-PT" dirty="0" smtClean="0"/>
              <a:t> </a:t>
            </a:r>
            <a:r>
              <a:rPr lang="pt-PT" dirty="0" err="1" smtClean="0"/>
              <a:t>the</a:t>
            </a:r>
            <a:r>
              <a:rPr lang="pt-PT" dirty="0" smtClean="0"/>
              <a:t> age </a:t>
            </a:r>
            <a:r>
              <a:rPr lang="pt-PT" dirty="0" err="1" smtClean="0"/>
              <a:t>of</a:t>
            </a:r>
            <a:r>
              <a:rPr lang="pt-PT" dirty="0" smtClean="0"/>
              <a:t> 105</a:t>
            </a:r>
          </a:p>
          <a:p>
            <a:endParaRPr lang="pt-PT" dirty="0"/>
          </a:p>
        </p:txBody>
      </p:sp>
    </p:spTree>
    <p:extLst>
      <p:ext uri="{BB962C8B-B14F-4D97-AF65-F5344CB8AC3E}">
        <p14:creationId xmlns:p14="http://schemas.microsoft.com/office/powerpoint/2010/main" val="4870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PT" dirty="0" err="1" smtClean="0"/>
              <a:t>End</a:t>
            </a:r>
            <a:r>
              <a:rPr lang="pt-PT" dirty="0" smtClean="0"/>
              <a:t> </a:t>
            </a:r>
            <a:r>
              <a:rPr lang="pt-PT" dirty="0" err="1" smtClean="0"/>
              <a:t>of</a:t>
            </a:r>
            <a:r>
              <a:rPr lang="pt-PT" dirty="0" smtClean="0"/>
              <a:t> </a:t>
            </a:r>
            <a:r>
              <a:rPr lang="pt-PT" dirty="0" err="1" smtClean="0"/>
              <a:t>the</a:t>
            </a:r>
            <a:r>
              <a:rPr lang="pt-PT" dirty="0" smtClean="0"/>
              <a:t> Portuguese </a:t>
            </a:r>
            <a:r>
              <a:rPr lang="pt-PT" dirty="0" err="1" smtClean="0"/>
              <a:t>State</a:t>
            </a:r>
            <a:r>
              <a:rPr lang="pt-PT" dirty="0" smtClean="0"/>
              <a:t> </a:t>
            </a:r>
            <a:r>
              <a:rPr lang="pt-PT" dirty="0" err="1" smtClean="0"/>
              <a:t>of</a:t>
            </a:r>
            <a:r>
              <a:rPr lang="pt-PT" dirty="0" smtClean="0"/>
              <a:t> India</a:t>
            </a:r>
            <a:endParaRPr lang="pt-PT" dirty="0"/>
          </a:p>
        </p:txBody>
      </p:sp>
      <p:sp>
        <p:nvSpPr>
          <p:cNvPr id="3" name="Marcador de Posição de Conteúdo 2"/>
          <p:cNvSpPr>
            <a:spLocks noGrp="1"/>
          </p:cNvSpPr>
          <p:nvPr>
            <p:ph idx="1"/>
          </p:nvPr>
        </p:nvSpPr>
        <p:spPr>
          <a:xfrm>
            <a:off x="457200" y="1600201"/>
            <a:ext cx="4474840" cy="4525963"/>
          </a:xfrm>
        </p:spPr>
        <p:txBody>
          <a:bodyPr>
            <a:normAutofit fontScale="92500" lnSpcReduction="20000"/>
          </a:bodyPr>
          <a:lstStyle/>
          <a:p>
            <a:r>
              <a:rPr lang="en-US" dirty="0" smtClean="0"/>
              <a:t>In 1954, India occupies the territories of Dadra and Nagar Haveli</a:t>
            </a:r>
          </a:p>
          <a:p>
            <a:endParaRPr lang="en-US" dirty="0" smtClean="0"/>
          </a:p>
          <a:p>
            <a:r>
              <a:rPr lang="en-US" dirty="0" smtClean="0"/>
              <a:t>In 1961, India invades Diu, </a:t>
            </a:r>
            <a:r>
              <a:rPr lang="en-US" dirty="0" err="1" smtClean="0"/>
              <a:t>Damao</a:t>
            </a:r>
            <a:r>
              <a:rPr lang="en-US" dirty="0" smtClean="0"/>
              <a:t> and Goa, thus proceeding to the formal annexation of the remaining Portuguese territories in the Indian sub-continent.  </a:t>
            </a:r>
          </a:p>
          <a:p>
            <a:endParaRPr lang="en-US" dirty="0" smtClean="0"/>
          </a:p>
          <a:p>
            <a:pPr marL="0" indent="0">
              <a:buNone/>
            </a:pPr>
            <a:endParaRPr lang="pt-PT" dirty="0" smtClean="0"/>
          </a:p>
          <a:p>
            <a:endParaRPr lang="pt-PT"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104" y="1124744"/>
            <a:ext cx="3630734" cy="4833415"/>
          </a:xfrm>
          <a:prstGeom prst="rect">
            <a:avLst/>
          </a:prstGeom>
        </p:spPr>
      </p:pic>
      <p:sp>
        <p:nvSpPr>
          <p:cNvPr id="5" name="CaixaDeTexto 4"/>
          <p:cNvSpPr txBox="1"/>
          <p:nvPr/>
        </p:nvSpPr>
        <p:spPr>
          <a:xfrm>
            <a:off x="5508104" y="5958159"/>
            <a:ext cx="3024336" cy="648485"/>
          </a:xfrm>
          <a:prstGeom prst="rect">
            <a:avLst/>
          </a:prstGeom>
          <a:noFill/>
        </p:spPr>
        <p:txBody>
          <a:bodyPr wrap="square" rtlCol="0">
            <a:spAutoFit/>
          </a:bodyPr>
          <a:lstStyle/>
          <a:p>
            <a:r>
              <a:rPr lang="pt-PT" dirty="0" err="1" smtClean="0"/>
              <a:t>Chapel</a:t>
            </a:r>
            <a:r>
              <a:rPr lang="pt-PT" dirty="0" smtClean="0"/>
              <a:t> </a:t>
            </a:r>
            <a:r>
              <a:rPr lang="pt-PT" dirty="0" err="1" smtClean="0"/>
              <a:t>of</a:t>
            </a:r>
            <a:r>
              <a:rPr lang="pt-PT" dirty="0" smtClean="0"/>
              <a:t> St. Xavier, Goa – </a:t>
            </a:r>
            <a:r>
              <a:rPr lang="pt-PT" dirty="0" err="1" smtClean="0"/>
              <a:t>World</a:t>
            </a:r>
            <a:r>
              <a:rPr lang="pt-PT" dirty="0" smtClean="0"/>
              <a:t> </a:t>
            </a:r>
            <a:r>
              <a:rPr lang="pt-PT" dirty="0" err="1" smtClean="0"/>
              <a:t>Heritage</a:t>
            </a:r>
            <a:r>
              <a:rPr lang="pt-PT" dirty="0" smtClean="0"/>
              <a:t> Site</a:t>
            </a:r>
            <a:endParaRPr lang="pt-PT" dirty="0"/>
          </a:p>
        </p:txBody>
      </p:sp>
    </p:spTree>
    <p:extLst>
      <p:ext uri="{BB962C8B-B14F-4D97-AF65-F5344CB8AC3E}">
        <p14:creationId xmlns:p14="http://schemas.microsoft.com/office/powerpoint/2010/main" val="29369789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t>Emigration</a:t>
            </a:r>
            <a:endParaRPr lang="en-US" dirty="0"/>
          </a:p>
        </p:txBody>
      </p:sp>
      <p:sp>
        <p:nvSpPr>
          <p:cNvPr id="3" name="Marcador de Posição de Conteúdo 2"/>
          <p:cNvSpPr>
            <a:spLocks noGrp="1"/>
          </p:cNvSpPr>
          <p:nvPr>
            <p:ph idx="1"/>
          </p:nvPr>
        </p:nvSpPr>
        <p:spPr>
          <a:xfrm>
            <a:off x="107504" y="1268762"/>
            <a:ext cx="5760640" cy="2042836"/>
          </a:xfrm>
        </p:spPr>
        <p:txBody>
          <a:bodyPr anchor="ctr">
            <a:normAutofit fontScale="55000" lnSpcReduction="20000"/>
          </a:bodyPr>
          <a:lstStyle/>
          <a:p>
            <a:r>
              <a:rPr lang="en-US" dirty="0" smtClean="0"/>
              <a:t>Socially </a:t>
            </a:r>
            <a:r>
              <a:rPr lang="en-US" dirty="0"/>
              <a:t>significant emigration first occurred in the </a:t>
            </a:r>
            <a:r>
              <a:rPr lang="en-US" dirty="0" smtClean="0"/>
              <a:t>XV and XVI </a:t>
            </a:r>
            <a:r>
              <a:rPr lang="en-US" dirty="0"/>
              <a:t>century during the </a:t>
            </a:r>
            <a:r>
              <a:rPr lang="en-US" dirty="0" smtClean="0"/>
              <a:t>discoveries.</a:t>
            </a:r>
          </a:p>
          <a:p>
            <a:endParaRPr lang="en-US" dirty="0" smtClean="0"/>
          </a:p>
          <a:p>
            <a:r>
              <a:rPr lang="en-US" dirty="0" smtClean="0"/>
              <a:t>Emigration </a:t>
            </a:r>
            <a:r>
              <a:rPr lang="en-US" dirty="0"/>
              <a:t>on a massive scale began in the second half of the nineteenth century and continued into the 1980s. Between 1886 and 1966, Portugal lost an estimated 2.6 million people to emigration, more than any West European country except </a:t>
            </a:r>
            <a:r>
              <a:rPr lang="en-US" dirty="0" smtClean="0"/>
              <a:t>Ireland </a:t>
            </a:r>
            <a:r>
              <a:rPr lang="en-US" baseline="30000" dirty="0" smtClean="0"/>
              <a:t>(1)</a:t>
            </a:r>
            <a:r>
              <a:rPr lang="en-US" dirty="0" smtClean="0"/>
              <a:t>. </a:t>
            </a:r>
          </a:p>
        </p:txBody>
      </p:sp>
      <p:sp>
        <p:nvSpPr>
          <p:cNvPr id="4" name="CaixaDeTexto 3"/>
          <p:cNvSpPr txBox="1"/>
          <p:nvPr/>
        </p:nvSpPr>
        <p:spPr>
          <a:xfrm>
            <a:off x="467544" y="6381328"/>
            <a:ext cx="8280920" cy="461665"/>
          </a:xfrm>
          <a:prstGeom prst="rect">
            <a:avLst/>
          </a:prstGeom>
          <a:noFill/>
        </p:spPr>
        <p:txBody>
          <a:bodyPr wrap="square" rtlCol="0">
            <a:spAutoFit/>
          </a:bodyPr>
          <a:lstStyle/>
          <a:p>
            <a:pPr marL="228600" indent="-228600">
              <a:buAutoNum type="arabicParenBoth"/>
            </a:pPr>
            <a:r>
              <a:rPr lang="en-US" sz="1200" dirty="0" smtClean="0"/>
              <a:t>Eric </a:t>
            </a:r>
            <a:r>
              <a:rPr lang="en-US" sz="1200" dirty="0" err="1"/>
              <a:t>Solsten</a:t>
            </a:r>
            <a:r>
              <a:rPr lang="en-US" sz="1200" dirty="0"/>
              <a:t>, ed. </a:t>
            </a:r>
            <a:r>
              <a:rPr lang="en-US" sz="1200" i="1" dirty="0"/>
              <a:t>Portugal: A Country Study</a:t>
            </a:r>
            <a:r>
              <a:rPr lang="en-US" sz="1200" dirty="0"/>
              <a:t>. Washington: GPO for the Library of Congress, </a:t>
            </a:r>
            <a:r>
              <a:rPr lang="en-US" sz="1200" dirty="0" smtClean="0"/>
              <a:t>1993</a:t>
            </a:r>
          </a:p>
          <a:p>
            <a:pPr marL="228600" indent="-228600">
              <a:buAutoNum type="arabicParenBoth"/>
            </a:pPr>
            <a:r>
              <a:rPr lang="en-US" sz="1200" dirty="0" smtClean="0"/>
              <a:t>Portugal’s Emigration </a:t>
            </a:r>
            <a:r>
              <a:rPr lang="en-US" sz="1200" dirty="0"/>
              <a:t>Observatory </a:t>
            </a:r>
            <a:r>
              <a:rPr lang="en-US" sz="1200" dirty="0" smtClean="0"/>
              <a:t>(www.observatorioemigracao.secomunidades.pt/np4/2454.html)</a:t>
            </a:r>
            <a:endParaRPr lang="pt-PT" sz="1200" dirty="0"/>
          </a:p>
        </p:txBody>
      </p:sp>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5878" y="1052736"/>
            <a:ext cx="3045942" cy="2592288"/>
          </a:xfrm>
          <a:prstGeom prst="rect">
            <a:avLst/>
          </a:prstGeom>
        </p:spPr>
      </p:pic>
      <p:sp>
        <p:nvSpPr>
          <p:cNvPr id="6" name="Marcador de Posição de Conteúdo 2"/>
          <p:cNvSpPr txBox="1">
            <a:spLocks/>
          </p:cNvSpPr>
          <p:nvPr/>
        </p:nvSpPr>
        <p:spPr>
          <a:xfrm>
            <a:off x="179512" y="3789040"/>
            <a:ext cx="8784976" cy="2428702"/>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The great flight occurred in the Sixties and its aim was Europe. Although the main reasons were economic, the weight of clandestine emigration was also heavy due to two main reasons : the attempt to escape the colonial war and ideological opposition to the political regime.</a:t>
            </a:r>
          </a:p>
          <a:p>
            <a:pPr marL="0" indent="0">
              <a:buNone/>
            </a:pPr>
            <a:endParaRPr lang="en-US" dirty="0" smtClean="0"/>
          </a:p>
          <a:p>
            <a:r>
              <a:rPr lang="en-US" dirty="0" smtClean="0"/>
              <a:t>Today, large communities of Portuguese-born residents can be found in countries such as Germany (92000),  Brazil (140000), Canada (150000), Spain (146000), USA (167000), France (580000), Luxembourg (42000), UK (84000), Switzerland (165000) and Venezuela (53000), among others </a:t>
            </a:r>
            <a:r>
              <a:rPr lang="en-US" baseline="30000" dirty="0" smtClean="0"/>
              <a:t>(2)</a:t>
            </a:r>
            <a:r>
              <a:rPr lang="en-US" dirty="0" smtClean="0"/>
              <a:t>.</a:t>
            </a:r>
          </a:p>
        </p:txBody>
      </p:sp>
    </p:spTree>
    <p:extLst>
      <p:ext uri="{BB962C8B-B14F-4D97-AF65-F5344CB8AC3E}">
        <p14:creationId xmlns:p14="http://schemas.microsoft.com/office/powerpoint/2010/main" val="429363257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9"/>
            <a:ext cx="8229600" cy="994121"/>
          </a:xfrm>
        </p:spPr>
        <p:txBody>
          <a:bodyPr/>
          <a:lstStyle/>
          <a:p>
            <a:r>
              <a:rPr lang="pt-PT" dirty="0" smtClean="0"/>
              <a:t>Colonial </a:t>
            </a:r>
            <a:r>
              <a:rPr lang="pt-PT" dirty="0" err="1" smtClean="0"/>
              <a:t>War</a:t>
            </a:r>
            <a:r>
              <a:rPr lang="pt-PT" dirty="0" smtClean="0"/>
              <a:t> (1961-1974)</a:t>
            </a:r>
            <a:endParaRPr lang="pt-PT" dirty="0"/>
          </a:p>
        </p:txBody>
      </p:sp>
      <p:sp>
        <p:nvSpPr>
          <p:cNvPr id="3" name="Marcador de Posição de Conteúdo 2"/>
          <p:cNvSpPr>
            <a:spLocks noGrp="1"/>
          </p:cNvSpPr>
          <p:nvPr>
            <p:ph idx="1"/>
          </p:nvPr>
        </p:nvSpPr>
        <p:spPr>
          <a:xfrm>
            <a:off x="107504" y="1196752"/>
            <a:ext cx="5544616" cy="4392487"/>
          </a:xfrm>
        </p:spPr>
        <p:txBody>
          <a:bodyPr>
            <a:normAutofit fontScale="85000" lnSpcReduction="20000"/>
          </a:bodyPr>
          <a:lstStyle/>
          <a:p>
            <a:r>
              <a:rPr lang="en-US" dirty="0" smtClean="0"/>
              <a:t>Portugal was engaged in slave trading since the 15</a:t>
            </a:r>
            <a:r>
              <a:rPr lang="en-US" baseline="30000" dirty="0" smtClean="0"/>
              <a:t>th</a:t>
            </a:r>
            <a:r>
              <a:rPr lang="en-US" dirty="0" smtClean="0"/>
              <a:t> century, namely in </a:t>
            </a:r>
            <a:r>
              <a:rPr lang="en-US" dirty="0" err="1" smtClean="0"/>
              <a:t>Guiné</a:t>
            </a:r>
            <a:r>
              <a:rPr lang="en-US" dirty="0" smtClean="0"/>
              <a:t> and Angola</a:t>
            </a:r>
          </a:p>
          <a:p>
            <a:endParaRPr lang="en-US" dirty="0" smtClean="0"/>
          </a:p>
          <a:p>
            <a:r>
              <a:rPr lang="en-US" dirty="0" smtClean="0"/>
              <a:t>Even in 1961, colonial domination and exploration was outright disrespectful of human rights</a:t>
            </a:r>
          </a:p>
          <a:p>
            <a:endParaRPr lang="en-US" dirty="0" smtClean="0"/>
          </a:p>
          <a:p>
            <a:r>
              <a:rPr lang="en-US" dirty="0" smtClean="0"/>
              <a:t>In 1961, 1963 and 1964, liberation wars began respectively in Angola, </a:t>
            </a:r>
            <a:r>
              <a:rPr lang="en-US" dirty="0" err="1" smtClean="0"/>
              <a:t>Guiné</a:t>
            </a:r>
            <a:r>
              <a:rPr lang="en-US" dirty="0" smtClean="0"/>
              <a:t> and </a:t>
            </a:r>
            <a:r>
              <a:rPr lang="en-US" dirty="0" err="1" smtClean="0"/>
              <a:t>Moçambique</a:t>
            </a:r>
            <a:r>
              <a:rPr lang="en-US" dirty="0" smtClean="0"/>
              <a:t> </a:t>
            </a:r>
          </a:p>
          <a:p>
            <a:endParaRPr lang="en-US" dirty="0"/>
          </a:p>
          <a:p>
            <a:endParaRPr lang="en-US" dirty="0" smtClean="0"/>
          </a:p>
          <a:p>
            <a:pPr marL="0" indent="0">
              <a:buNone/>
            </a:pPr>
            <a:endParaRPr lang="pt-PT"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104" y="1694432"/>
            <a:ext cx="3405757" cy="3707409"/>
          </a:xfrm>
          <a:prstGeom prst="rect">
            <a:avLst/>
          </a:prstGeom>
        </p:spPr>
      </p:pic>
      <p:sp>
        <p:nvSpPr>
          <p:cNvPr id="6" name="Marcador de Posição de Conteúdo 2"/>
          <p:cNvSpPr txBox="1">
            <a:spLocks/>
          </p:cNvSpPr>
          <p:nvPr/>
        </p:nvSpPr>
        <p:spPr>
          <a:xfrm>
            <a:off x="107505" y="5581476"/>
            <a:ext cx="8806356" cy="1088503"/>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1500" indent="-571500"/>
            <a:r>
              <a:rPr lang="en-US" dirty="0"/>
              <a:t>Massacres were perpetrated by </a:t>
            </a:r>
            <a:r>
              <a:rPr lang="en-US" dirty="0" smtClean="0"/>
              <a:t>both sides</a:t>
            </a:r>
            <a:r>
              <a:rPr lang="en-US" dirty="0"/>
              <a:t>, and </a:t>
            </a:r>
            <a:r>
              <a:rPr lang="en-US" dirty="0" smtClean="0"/>
              <a:t>notably </a:t>
            </a:r>
            <a:r>
              <a:rPr lang="en-US" dirty="0" err="1" smtClean="0"/>
              <a:t>Wiriyamu</a:t>
            </a:r>
            <a:r>
              <a:rPr lang="en-US" dirty="0" smtClean="0"/>
              <a:t> (</a:t>
            </a:r>
            <a:r>
              <a:rPr lang="en-US" dirty="0" err="1" smtClean="0"/>
              <a:t>Moçambique</a:t>
            </a:r>
            <a:r>
              <a:rPr lang="en-US" dirty="0" smtClean="0"/>
              <a:t>), in 1972, was to become </a:t>
            </a:r>
            <a:r>
              <a:rPr lang="en-US" dirty="0"/>
              <a:t>Portugal’s My Lai</a:t>
            </a:r>
            <a:endParaRPr lang="pt-PT" dirty="0"/>
          </a:p>
          <a:p>
            <a:endParaRPr lang="en-US" dirty="0" smtClean="0"/>
          </a:p>
          <a:p>
            <a:endParaRPr lang="en-US" dirty="0" smtClean="0"/>
          </a:p>
          <a:p>
            <a:pPr marL="0" indent="0">
              <a:buFont typeface="Arial" panose="020B0604020202020204" pitchFamily="34" charset="0"/>
              <a:buNone/>
            </a:pPr>
            <a:endParaRPr lang="pt-PT" dirty="0"/>
          </a:p>
        </p:txBody>
      </p:sp>
    </p:spTree>
    <p:extLst>
      <p:ext uri="{BB962C8B-B14F-4D97-AF65-F5344CB8AC3E}">
        <p14:creationId xmlns:p14="http://schemas.microsoft.com/office/powerpoint/2010/main" val="31978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7972" y="188640"/>
            <a:ext cx="8229600" cy="922113"/>
          </a:xfrm>
        </p:spPr>
        <p:txBody>
          <a:bodyPr/>
          <a:lstStyle/>
          <a:p>
            <a:r>
              <a:rPr lang="pt-PT" dirty="0"/>
              <a:t>Colonial </a:t>
            </a:r>
            <a:r>
              <a:rPr lang="pt-PT" dirty="0" err="1"/>
              <a:t>War</a:t>
            </a:r>
            <a:r>
              <a:rPr lang="pt-PT" dirty="0"/>
              <a:t> (1961-1974)</a:t>
            </a:r>
          </a:p>
        </p:txBody>
      </p:sp>
      <p:sp>
        <p:nvSpPr>
          <p:cNvPr id="3" name="Marcador de Posição de Conteúdo 2"/>
          <p:cNvSpPr>
            <a:spLocks noGrp="1"/>
          </p:cNvSpPr>
          <p:nvPr>
            <p:ph idx="1"/>
          </p:nvPr>
        </p:nvSpPr>
        <p:spPr>
          <a:xfrm>
            <a:off x="294060" y="1196753"/>
            <a:ext cx="8640960" cy="720080"/>
          </a:xfrm>
        </p:spPr>
        <p:txBody>
          <a:bodyPr>
            <a:normAutofit fontScale="62500" lnSpcReduction="20000"/>
          </a:bodyPr>
          <a:lstStyle/>
          <a:p>
            <a:r>
              <a:rPr lang="en-US" dirty="0" smtClean="0"/>
              <a:t>The war effort Portugal had to endure was almost impossible to maintain through the 70’s, representing 40% of the country’s annual budget </a:t>
            </a:r>
            <a:r>
              <a:rPr lang="en-US" dirty="0"/>
              <a:t>in </a:t>
            </a:r>
            <a:r>
              <a:rPr lang="en-US" dirty="0" smtClean="0"/>
              <a:t>1968.</a:t>
            </a:r>
          </a:p>
          <a:p>
            <a:endParaRPr lang="en-US" dirty="0"/>
          </a:p>
          <a:p>
            <a:pPr marL="0" indent="0">
              <a:buNone/>
            </a:pPr>
            <a:endParaRPr lang="en-US" dirty="0" smtClean="0"/>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8976" y="1808820"/>
            <a:ext cx="2947056" cy="2520280"/>
          </a:xfrm>
          <a:prstGeom prst="rect">
            <a:avLst/>
          </a:prstGeom>
        </p:spPr>
      </p:pic>
      <p:sp>
        <p:nvSpPr>
          <p:cNvPr id="5" name="Marcador de Posição de Conteúdo 2"/>
          <p:cNvSpPr txBox="1">
            <a:spLocks/>
          </p:cNvSpPr>
          <p:nvPr/>
        </p:nvSpPr>
        <p:spPr>
          <a:xfrm>
            <a:off x="539552" y="5589240"/>
            <a:ext cx="8229600" cy="977356"/>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100" dirty="0" smtClean="0"/>
              <a:t>Sources:</a:t>
            </a:r>
          </a:p>
          <a:p>
            <a:pPr marL="0" indent="0">
              <a:buNone/>
            </a:pPr>
            <a:r>
              <a:rPr lang="en-US" sz="2100" dirty="0" smtClean="0">
                <a:solidFill>
                  <a:schemeClr val="tx1">
                    <a:lumMod val="50000"/>
                    <a:lumOff val="50000"/>
                  </a:schemeClr>
                </a:solidFill>
                <a:hlinkClick r:id="rId3"/>
              </a:rPr>
              <a:t>http</a:t>
            </a:r>
            <a:r>
              <a:rPr lang="en-US" sz="2100" dirty="0">
                <a:solidFill>
                  <a:schemeClr val="tx1">
                    <a:lumMod val="50000"/>
                    <a:lumOff val="50000"/>
                  </a:schemeClr>
                </a:solidFill>
                <a:hlinkClick r:id="rId3"/>
              </a:rPr>
              <a:t>://</a:t>
            </a:r>
            <a:r>
              <a:rPr lang="en-US" sz="2100" dirty="0" smtClean="0">
                <a:solidFill>
                  <a:schemeClr val="tx1">
                    <a:lumMod val="50000"/>
                    <a:lumOff val="50000"/>
                  </a:schemeClr>
                </a:solidFill>
                <a:hlinkClick r:id="rId3"/>
              </a:rPr>
              <a:t>www.revistamilitar.pt/artigo.php?art_id=642</a:t>
            </a:r>
            <a:endParaRPr lang="en-US" sz="2100" dirty="0">
              <a:solidFill>
                <a:schemeClr val="tx1">
                  <a:lumMod val="50000"/>
                  <a:lumOff val="50000"/>
                </a:schemeClr>
              </a:solidFill>
            </a:endParaRPr>
          </a:p>
          <a:p>
            <a:pPr marL="0" indent="0">
              <a:buNone/>
            </a:pPr>
            <a:r>
              <a:rPr lang="pt-PT" sz="2100" dirty="0" smtClean="0">
                <a:solidFill>
                  <a:schemeClr val="tx1">
                    <a:lumMod val="50000"/>
                    <a:lumOff val="50000"/>
                  </a:schemeClr>
                </a:solidFill>
                <a:hlinkClick r:id="rId4"/>
              </a:rPr>
              <a:t>http://www.americanwarlibrary.com/vietnam/vwatl.htm</a:t>
            </a:r>
            <a:endParaRPr lang="pt-PT" sz="2100" dirty="0" smtClean="0">
              <a:solidFill>
                <a:schemeClr val="tx1">
                  <a:lumMod val="50000"/>
                  <a:lumOff val="50000"/>
                </a:schemeClr>
              </a:solidFill>
            </a:endParaRPr>
          </a:p>
          <a:p>
            <a:pPr marL="0" indent="0">
              <a:buNone/>
            </a:pPr>
            <a:r>
              <a:rPr lang="en-US" sz="2100" dirty="0">
                <a:solidFill>
                  <a:schemeClr val="tx1">
                    <a:lumMod val="50000"/>
                    <a:lumOff val="50000"/>
                  </a:schemeClr>
                </a:solidFill>
                <a:hlinkClick r:id="rId5"/>
              </a:rPr>
              <a:t>http://www2.iict.pt/?</a:t>
            </a:r>
            <a:r>
              <a:rPr lang="en-US" sz="2100" dirty="0" smtClean="0">
                <a:solidFill>
                  <a:schemeClr val="tx1">
                    <a:lumMod val="50000"/>
                    <a:lumOff val="50000"/>
                  </a:schemeClr>
                </a:solidFill>
                <a:hlinkClick r:id="rId5"/>
              </a:rPr>
              <a:t>idc=102&amp;idi=15621</a:t>
            </a:r>
            <a:endParaRPr lang="en-US" sz="2100" dirty="0" smtClean="0">
              <a:solidFill>
                <a:schemeClr val="tx1">
                  <a:lumMod val="50000"/>
                  <a:lumOff val="50000"/>
                </a:schemeClr>
              </a:solidFill>
            </a:endParaRPr>
          </a:p>
          <a:p>
            <a:pPr marL="0" indent="0">
              <a:buNone/>
            </a:pPr>
            <a:r>
              <a:rPr lang="en-US" sz="2100" dirty="0">
                <a:solidFill>
                  <a:schemeClr val="tx1">
                    <a:lumMod val="50000"/>
                    <a:lumOff val="50000"/>
                  </a:schemeClr>
                </a:solidFill>
                <a:hlinkClick r:id="rId6"/>
              </a:rPr>
              <a:t>http://</a:t>
            </a:r>
            <a:r>
              <a:rPr lang="en-US" sz="2100" dirty="0" smtClean="0">
                <a:solidFill>
                  <a:schemeClr val="tx1">
                    <a:lumMod val="50000"/>
                    <a:lumOff val="50000"/>
                  </a:schemeClr>
                </a:solidFill>
                <a:hlinkClick r:id="rId6"/>
              </a:rPr>
              <a:t>www.veteranshour.com/vietnam_war_statistics.htm</a:t>
            </a:r>
            <a:endParaRPr lang="en-US" sz="2100" dirty="0" smtClean="0">
              <a:solidFill>
                <a:schemeClr val="tx1">
                  <a:lumMod val="50000"/>
                  <a:lumOff val="50000"/>
                </a:schemeClr>
              </a:solidFill>
            </a:endParaRPr>
          </a:p>
          <a:p>
            <a:pPr marL="0" indent="0">
              <a:buNone/>
            </a:pPr>
            <a:r>
              <a:rPr lang="en-US" sz="2100" dirty="0">
                <a:solidFill>
                  <a:schemeClr val="tx1">
                    <a:lumMod val="50000"/>
                    <a:lumOff val="50000"/>
                  </a:schemeClr>
                </a:solidFill>
                <a:hlinkClick r:id="rId7"/>
              </a:rPr>
              <a:t>http://</a:t>
            </a:r>
            <a:r>
              <a:rPr lang="en-US" sz="2100" dirty="0" smtClean="0">
                <a:solidFill>
                  <a:schemeClr val="tx1">
                    <a:lumMod val="50000"/>
                    <a:lumOff val="50000"/>
                  </a:schemeClr>
                </a:solidFill>
                <a:hlinkClick r:id="rId7"/>
              </a:rPr>
              <a:t>www.guerracolonial.org/specific/guerra_colonial/uploaded/graficos/estatiscas/mortos.swf</a:t>
            </a:r>
            <a:endParaRPr lang="en-US" sz="2100" dirty="0" smtClean="0">
              <a:solidFill>
                <a:schemeClr val="tx1">
                  <a:lumMod val="50000"/>
                  <a:lumOff val="50000"/>
                </a:schemeClr>
              </a:solidFill>
            </a:endParaRPr>
          </a:p>
          <a:p>
            <a:pPr marL="0" indent="0">
              <a:buNone/>
            </a:pPr>
            <a:endParaRPr lang="en-US" dirty="0" smtClean="0"/>
          </a:p>
          <a:p>
            <a:pPr marL="0" indent="0">
              <a:buNone/>
            </a:pPr>
            <a:endParaRPr lang="en-US" dirty="0"/>
          </a:p>
        </p:txBody>
      </p:sp>
      <p:sp>
        <p:nvSpPr>
          <p:cNvPr id="6" name="Marcador de Posição de Conteúdo 2"/>
          <p:cNvSpPr txBox="1">
            <a:spLocks/>
          </p:cNvSpPr>
          <p:nvPr/>
        </p:nvSpPr>
        <p:spPr>
          <a:xfrm>
            <a:off x="323528" y="1988840"/>
            <a:ext cx="5760640" cy="2772308"/>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smtClean="0"/>
              <a:t>An historic comparison, for easy reference and illustration:</a:t>
            </a:r>
          </a:p>
          <a:p>
            <a:endParaRPr lang="en-US" dirty="0"/>
          </a:p>
          <a:p>
            <a:r>
              <a:rPr lang="en-US" dirty="0" smtClean="0">
                <a:latin typeface="Arial" panose="020B0604020202020204" pitchFamily="34" charset="0"/>
                <a:cs typeface="Arial" panose="020B0604020202020204" pitchFamily="34" charset="0"/>
              </a:rPr>
              <a:t>Peak of US presence in Vietnam (1961-1974): ~536000 military in 1968</a:t>
            </a:r>
          </a:p>
          <a:p>
            <a:r>
              <a:rPr lang="en-US" dirty="0" smtClean="0">
                <a:latin typeface="Arial" panose="020B0604020202020204" pitchFamily="34" charset="0"/>
                <a:cs typeface="Arial" panose="020B0604020202020204" pitchFamily="34" charset="0"/>
              </a:rPr>
              <a:t>Peak of Portugal presence in the 3 African fronts (1961-1974): ~149000 military in 1973</a:t>
            </a:r>
          </a:p>
          <a:p>
            <a:r>
              <a:rPr lang="en-US" dirty="0" smtClean="0">
                <a:latin typeface="Arial" panose="020B0604020202020204" pitchFamily="34" charset="0"/>
                <a:cs typeface="Arial" panose="020B0604020202020204" pitchFamily="34" charset="0"/>
              </a:rPr>
              <a:t>Total US deaths in Vietnam: ~58000</a:t>
            </a:r>
          </a:p>
          <a:p>
            <a:r>
              <a:rPr lang="en-US" dirty="0" smtClean="0">
                <a:latin typeface="Arial" panose="020B0604020202020204" pitchFamily="34" charset="0"/>
                <a:cs typeface="Arial" panose="020B0604020202020204" pitchFamily="34" charset="0"/>
              </a:rPr>
              <a:t>Total Portuguese deaths in Africa: ~8300</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Population of the US &gt; 20x that of Portugal</a:t>
            </a:r>
          </a:p>
          <a:p>
            <a:pPr marL="0" indent="0">
              <a:buNone/>
            </a:pPr>
            <a:endParaRPr lang="en-US" dirty="0"/>
          </a:p>
        </p:txBody>
      </p:sp>
      <p:sp>
        <p:nvSpPr>
          <p:cNvPr id="7" name="Marcador de Posição de Conteúdo 2"/>
          <p:cNvSpPr txBox="1">
            <a:spLocks/>
          </p:cNvSpPr>
          <p:nvPr/>
        </p:nvSpPr>
        <p:spPr>
          <a:xfrm>
            <a:off x="145852" y="4761148"/>
            <a:ext cx="8866520" cy="828092"/>
          </a:xfrm>
          <a:prstGeom prst="rect">
            <a:avLst/>
          </a:prstGeom>
          <a:ln>
            <a:solidFill>
              <a:schemeClr val="accent1"/>
            </a:solidFill>
          </a:ln>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smtClean="0"/>
              <a:t>Most importantly, the human and social cost of the war was very severe - families sent their young men to foreign countries, mothers prayed, songs were written about the soldiers never returning home…</a:t>
            </a:r>
          </a:p>
          <a:p>
            <a:pPr marL="0" indent="0">
              <a:buNone/>
            </a:pPr>
            <a:endParaRPr lang="en-US" dirty="0"/>
          </a:p>
        </p:txBody>
      </p:sp>
    </p:spTree>
    <p:extLst>
      <p:ext uri="{BB962C8B-B14F-4D97-AF65-F5344CB8AC3E}">
        <p14:creationId xmlns:p14="http://schemas.microsoft.com/office/powerpoint/2010/main" val="199114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build="p"/>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dirty="0" err="1" smtClean="0"/>
              <a:t>The</a:t>
            </a:r>
            <a:r>
              <a:rPr lang="pt-PT" dirty="0" smtClean="0"/>
              <a:t> </a:t>
            </a:r>
            <a:r>
              <a:rPr lang="pt-PT" dirty="0" err="1" smtClean="0"/>
              <a:t>Carnation</a:t>
            </a:r>
            <a:r>
              <a:rPr lang="pt-PT" dirty="0" smtClean="0"/>
              <a:t> </a:t>
            </a:r>
            <a:r>
              <a:rPr lang="pt-PT" dirty="0" err="1" smtClean="0"/>
              <a:t>Revolution</a:t>
            </a:r>
            <a:r>
              <a:rPr lang="pt-PT" smtClean="0"/>
              <a:t>, 1974</a:t>
            </a:r>
            <a:endParaRPr lang="pt-PT" dirty="0"/>
          </a:p>
        </p:txBody>
      </p:sp>
      <p:sp>
        <p:nvSpPr>
          <p:cNvPr id="3" name="Marcador de Posição de Conteúdo 2"/>
          <p:cNvSpPr>
            <a:spLocks noGrp="1"/>
          </p:cNvSpPr>
          <p:nvPr>
            <p:ph idx="1"/>
          </p:nvPr>
        </p:nvSpPr>
        <p:spPr>
          <a:xfrm>
            <a:off x="251520" y="1600201"/>
            <a:ext cx="4876590" cy="5069159"/>
          </a:xfrm>
        </p:spPr>
        <p:txBody>
          <a:bodyPr>
            <a:normAutofit fontScale="47500" lnSpcReduction="20000"/>
          </a:bodyPr>
          <a:lstStyle/>
          <a:p>
            <a:r>
              <a:rPr lang="en-US" sz="3400" dirty="0"/>
              <a:t>The </a:t>
            </a:r>
            <a:r>
              <a:rPr lang="en-US" sz="3400" b="1" dirty="0"/>
              <a:t>Carnation </a:t>
            </a:r>
            <a:r>
              <a:rPr lang="en-US" sz="3400" b="1" dirty="0" smtClean="0"/>
              <a:t>Revolution </a:t>
            </a:r>
            <a:r>
              <a:rPr lang="en-US" sz="3400" dirty="0" smtClean="0"/>
              <a:t>(</a:t>
            </a:r>
            <a:r>
              <a:rPr lang="en-US" sz="3400" i="1" dirty="0" smtClean="0"/>
              <a:t>25 </a:t>
            </a:r>
            <a:r>
              <a:rPr lang="en-US" sz="3400" i="1" dirty="0"/>
              <a:t>de Abril</a:t>
            </a:r>
            <a:r>
              <a:rPr lang="en-US" sz="3400" dirty="0"/>
              <a:t>), </a:t>
            </a:r>
            <a:r>
              <a:rPr lang="en-US" sz="3400" dirty="0" smtClean="0"/>
              <a:t>started as a military coup</a:t>
            </a:r>
            <a:r>
              <a:rPr lang="en-US" sz="3400" dirty="0"/>
              <a:t> </a:t>
            </a:r>
            <a:r>
              <a:rPr lang="en-US" sz="3400" dirty="0" smtClean="0"/>
              <a:t>on </a:t>
            </a:r>
            <a:r>
              <a:rPr lang="en-US" sz="3400" dirty="0"/>
              <a:t>25 April 1974 which overthrew the regime of the Estado </a:t>
            </a:r>
            <a:r>
              <a:rPr lang="en-US" sz="3400" dirty="0" smtClean="0"/>
              <a:t>Novo.</a:t>
            </a:r>
          </a:p>
          <a:p>
            <a:endParaRPr lang="en-US" sz="3400" dirty="0" smtClean="0"/>
          </a:p>
          <a:p>
            <a:r>
              <a:rPr lang="en-US" sz="3400" dirty="0" smtClean="0"/>
              <a:t>The movement that started as a </a:t>
            </a:r>
            <a:r>
              <a:rPr lang="en-US" sz="3400" dirty="0"/>
              <a:t>military coup organized by the </a:t>
            </a:r>
            <a:r>
              <a:rPr lang="en-US" sz="3400" dirty="0" err="1"/>
              <a:t>Movimento</a:t>
            </a:r>
            <a:r>
              <a:rPr lang="en-US" sz="3400" dirty="0"/>
              <a:t> das </a:t>
            </a:r>
            <a:r>
              <a:rPr lang="en-US" sz="3400" dirty="0" err="1"/>
              <a:t>Forças</a:t>
            </a:r>
            <a:r>
              <a:rPr lang="en-US" sz="3400" dirty="0"/>
              <a:t> Armadas (Armed Forces Movement, MFA), composed of military officers who opposed the regime, </a:t>
            </a:r>
            <a:r>
              <a:rPr lang="en-US" sz="3400" dirty="0" smtClean="0"/>
              <a:t>was </a:t>
            </a:r>
            <a:r>
              <a:rPr lang="en-US" sz="3400" dirty="0"/>
              <a:t>soon coupled with an unanticipated and popular campaign of civil </a:t>
            </a:r>
            <a:r>
              <a:rPr lang="en-US" sz="3400" dirty="0" smtClean="0"/>
              <a:t>resistance.</a:t>
            </a:r>
          </a:p>
          <a:p>
            <a:endParaRPr lang="en-US" sz="3400" dirty="0" smtClean="0"/>
          </a:p>
          <a:p>
            <a:r>
              <a:rPr lang="en-US" sz="3400" dirty="0" smtClean="0"/>
              <a:t>Although mostly a “peaceful revolution”, 5 people were killed by agents of the political police, shooting from behind the windows at the crowd surrounding their headquarters. </a:t>
            </a:r>
          </a:p>
          <a:p>
            <a:endParaRPr lang="en-US" sz="3400" dirty="0" smtClean="0"/>
          </a:p>
          <a:p>
            <a:r>
              <a:rPr lang="en-US" sz="3400" dirty="0" smtClean="0"/>
              <a:t>This </a:t>
            </a:r>
            <a:r>
              <a:rPr lang="en-US" sz="3400" dirty="0"/>
              <a:t>movement would lead to the fall of the </a:t>
            </a:r>
            <a:r>
              <a:rPr lang="en-US" sz="3400" dirty="0" smtClean="0"/>
              <a:t>“Estado Novo” regime, to the </a:t>
            </a:r>
            <a:r>
              <a:rPr lang="en-US" sz="3400" dirty="0"/>
              <a:t>withdrawal of Portugal from its African colonies </a:t>
            </a:r>
            <a:r>
              <a:rPr lang="en-US" sz="3400" dirty="0" smtClean="0"/>
              <a:t>and East Timor, and to the instauration of a democratic regime in Portugal.</a:t>
            </a:r>
          </a:p>
          <a:p>
            <a:endParaRPr lang="en-US" sz="3400" dirty="0"/>
          </a:p>
          <a:p>
            <a:pPr marL="0" indent="0">
              <a:buNone/>
            </a:pPr>
            <a:endParaRPr lang="pt-PT" dirty="0"/>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8110" y="1412776"/>
            <a:ext cx="3688704" cy="5157192"/>
          </a:xfrm>
          <a:prstGeom prst="rect">
            <a:avLst/>
          </a:prstGeom>
        </p:spPr>
      </p:pic>
    </p:spTree>
    <p:extLst>
      <p:ext uri="{BB962C8B-B14F-4D97-AF65-F5344CB8AC3E}">
        <p14:creationId xmlns:p14="http://schemas.microsoft.com/office/powerpoint/2010/main" val="320556474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16632"/>
            <a:ext cx="8820472" cy="634081"/>
          </a:xfrm>
        </p:spPr>
        <p:txBody>
          <a:bodyPr>
            <a:normAutofit fontScale="90000"/>
          </a:bodyPr>
          <a:lstStyle/>
          <a:p>
            <a:r>
              <a:rPr lang="pt-PT" dirty="0" err="1" smtClean="0"/>
              <a:t>The</a:t>
            </a:r>
            <a:r>
              <a:rPr lang="pt-PT" dirty="0" smtClean="0"/>
              <a:t> </a:t>
            </a:r>
            <a:r>
              <a:rPr lang="pt-PT" dirty="0" err="1" smtClean="0"/>
              <a:t>end</a:t>
            </a:r>
            <a:r>
              <a:rPr lang="pt-PT" dirty="0" smtClean="0"/>
              <a:t> </a:t>
            </a:r>
            <a:r>
              <a:rPr lang="pt-PT" dirty="0" err="1" smtClean="0"/>
              <a:t>of</a:t>
            </a:r>
            <a:r>
              <a:rPr lang="pt-PT" dirty="0" smtClean="0"/>
              <a:t> </a:t>
            </a:r>
            <a:r>
              <a:rPr lang="pt-PT" dirty="0" err="1" smtClean="0"/>
              <a:t>the</a:t>
            </a:r>
            <a:r>
              <a:rPr lang="pt-PT" dirty="0" smtClean="0"/>
              <a:t> Colonial Era</a:t>
            </a:r>
            <a:endParaRPr lang="pt-PT" dirty="0"/>
          </a:p>
        </p:txBody>
      </p:sp>
      <p:sp>
        <p:nvSpPr>
          <p:cNvPr id="4" name="Marcador de Posição de Conteúdo 2"/>
          <p:cNvSpPr txBox="1">
            <a:spLocks/>
          </p:cNvSpPr>
          <p:nvPr/>
        </p:nvSpPr>
        <p:spPr>
          <a:xfrm>
            <a:off x="609600" y="4149080"/>
            <a:ext cx="7202760" cy="212948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pt-PT" dirty="0" smtClean="0"/>
          </a:p>
          <a:p>
            <a:endParaRPr lang="pt-PT" dirty="0" smtClean="0"/>
          </a:p>
          <a:p>
            <a:pPr marL="0" indent="0">
              <a:buNone/>
            </a:pPr>
            <a:endParaRPr lang="pt-PT" dirty="0"/>
          </a:p>
        </p:txBody>
      </p:sp>
      <p:sp>
        <p:nvSpPr>
          <p:cNvPr id="5" name="Marcador de Posição de Conteúdo 2"/>
          <p:cNvSpPr txBox="1">
            <a:spLocks/>
          </p:cNvSpPr>
          <p:nvPr/>
        </p:nvSpPr>
        <p:spPr>
          <a:xfrm>
            <a:off x="179513" y="461294"/>
            <a:ext cx="8208911" cy="4752528"/>
          </a:xfrm>
          <a:prstGeom prst="rect">
            <a:avLst/>
          </a:prstGeom>
        </p:spPr>
        <p:txBody>
          <a:bodyPr vert="horz" lIns="91440" tIns="45720" rIns="91440" bIns="45720" rtlCol="0">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pt-PT" sz="2800" dirty="0"/>
          </a:p>
          <a:p>
            <a:r>
              <a:rPr lang="pt-PT" sz="12300" b="1" dirty="0" err="1" smtClean="0"/>
              <a:t>East</a:t>
            </a:r>
            <a:r>
              <a:rPr lang="pt-PT" sz="12300" b="1" dirty="0" smtClean="0"/>
              <a:t>-Timor</a:t>
            </a:r>
          </a:p>
          <a:p>
            <a:pPr marL="0" indent="0">
              <a:buNone/>
            </a:pPr>
            <a:endParaRPr lang="pt-PT" sz="4600" b="1" dirty="0" smtClean="0"/>
          </a:p>
          <a:p>
            <a:r>
              <a:rPr lang="en-US" sz="5000" dirty="0" smtClean="0"/>
              <a:t>Declared independence in 1975, following the Portuguese revolution, but was later invaded by Indonesia, whose government subjected the East-Timorese people to a brutal occupation for a quarter century.</a:t>
            </a:r>
          </a:p>
          <a:p>
            <a:endParaRPr lang="en-US" sz="5000" dirty="0" smtClean="0"/>
          </a:p>
          <a:p>
            <a:r>
              <a:rPr lang="en-US" sz="5000" dirty="0" smtClean="0"/>
              <a:t>In 1991, the massacre in the Santa Cruz cemetery, in Dili, in which </a:t>
            </a:r>
            <a:r>
              <a:rPr lang="en-US" sz="5000" dirty="0" err="1" smtClean="0"/>
              <a:t>indonesian</a:t>
            </a:r>
            <a:r>
              <a:rPr lang="en-US" sz="5000" dirty="0" smtClean="0"/>
              <a:t> military killed more than 270 peaceful demonstrators, became a turning point in the history of East-Timor, drawing massive international attention to the situation in the occupied country.</a:t>
            </a:r>
          </a:p>
          <a:p>
            <a:endParaRPr lang="en-US" sz="5000" dirty="0" smtClean="0"/>
          </a:p>
          <a:p>
            <a:r>
              <a:rPr lang="en-US" sz="5000" dirty="0" smtClean="0"/>
              <a:t>International pressure led to a UN-backup referendum in 1999, which resulted in an overwhelming majority in favor of independence, and eventually forced Indonesia to end the violent occupation.</a:t>
            </a:r>
          </a:p>
          <a:p>
            <a:pPr marL="0" indent="0">
              <a:buNone/>
            </a:pPr>
            <a:endParaRPr lang="en-US" sz="5000" dirty="0" smtClean="0"/>
          </a:p>
          <a:p>
            <a:pPr marL="0" indent="0">
              <a:buNone/>
            </a:pPr>
            <a:endParaRPr lang="en-US" sz="5000" dirty="0" smtClean="0"/>
          </a:p>
          <a:p>
            <a:pPr marL="0" indent="0">
              <a:buNone/>
            </a:pPr>
            <a:r>
              <a:rPr lang="en-US" sz="5000" b="1" dirty="0" smtClean="0"/>
              <a:t>East Timor became the first</a:t>
            </a:r>
          </a:p>
          <a:p>
            <a:pPr marL="0" indent="0">
              <a:buNone/>
            </a:pPr>
            <a:r>
              <a:rPr lang="en-US" sz="5000" b="1" dirty="0" smtClean="0"/>
              <a:t>new sovereign state of the</a:t>
            </a:r>
          </a:p>
          <a:p>
            <a:pPr marL="0" indent="0">
              <a:buNone/>
            </a:pPr>
            <a:r>
              <a:rPr lang="en-US" sz="5000" b="1" dirty="0" smtClean="0"/>
              <a:t>21st century on May 20, 2002.</a:t>
            </a:r>
            <a:endParaRPr lang="en-US" sz="5000" b="1" dirty="0"/>
          </a:p>
        </p:txBody>
      </p:sp>
      <p:pic>
        <p:nvPicPr>
          <p:cNvPr id="9" name="Imagem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5294" y="3676875"/>
            <a:ext cx="4421050" cy="3136502"/>
          </a:xfrm>
          <a:prstGeom prst="rect">
            <a:avLst/>
          </a:prstGeom>
        </p:spPr>
      </p:pic>
      <p:sp>
        <p:nvSpPr>
          <p:cNvPr id="10" name="Marcador de Posição de Conteúdo 2"/>
          <p:cNvSpPr txBox="1">
            <a:spLocks/>
          </p:cNvSpPr>
          <p:nvPr/>
        </p:nvSpPr>
        <p:spPr>
          <a:xfrm>
            <a:off x="271244" y="6065675"/>
            <a:ext cx="8848098" cy="7284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pt-PT" dirty="0" smtClean="0"/>
          </a:p>
          <a:p>
            <a:pPr marL="0" indent="0">
              <a:buFont typeface="Arial" panose="020B0604020202020204" pitchFamily="34" charset="0"/>
              <a:buNone/>
            </a:pPr>
            <a:endParaRPr lang="pt-PT" dirty="0" smtClean="0"/>
          </a:p>
        </p:txBody>
      </p:sp>
      <p:sp>
        <p:nvSpPr>
          <p:cNvPr id="11" name="Marcador de Posição de Conteúdo 2"/>
          <p:cNvSpPr txBox="1">
            <a:spLocks/>
          </p:cNvSpPr>
          <p:nvPr/>
        </p:nvSpPr>
        <p:spPr>
          <a:xfrm>
            <a:off x="179513" y="5661248"/>
            <a:ext cx="4752528" cy="113289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500" dirty="0" smtClean="0"/>
              <a:t>Photogram of film footage of the Santa Cruz massacre, made by Max Stahl, who risked his own life to film the massacre and bury the footage cassette in a freshly dug grave before he was arrested by the military.</a:t>
            </a:r>
            <a:endParaRPr lang="pt-PT" sz="1500" dirty="0"/>
          </a:p>
          <a:p>
            <a:endParaRPr lang="pt-PT" dirty="0" smtClean="0"/>
          </a:p>
          <a:p>
            <a:pPr marL="0" indent="0">
              <a:buFont typeface="Arial" panose="020B0604020202020204" pitchFamily="34" charset="0"/>
              <a:buNone/>
            </a:pPr>
            <a:endParaRPr lang="pt-PT" dirty="0" smtClean="0"/>
          </a:p>
        </p:txBody>
      </p:sp>
    </p:spTree>
    <p:extLst>
      <p:ext uri="{BB962C8B-B14F-4D97-AF65-F5344CB8AC3E}">
        <p14:creationId xmlns:p14="http://schemas.microsoft.com/office/powerpoint/2010/main" val="419650497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73647"/>
            <a:ext cx="7778824" cy="634081"/>
          </a:xfrm>
        </p:spPr>
        <p:txBody>
          <a:bodyPr>
            <a:normAutofit fontScale="90000"/>
          </a:bodyPr>
          <a:lstStyle/>
          <a:p>
            <a:r>
              <a:rPr lang="pt-PT" dirty="0" err="1" smtClean="0"/>
              <a:t>The</a:t>
            </a:r>
            <a:r>
              <a:rPr lang="pt-PT" dirty="0" smtClean="0"/>
              <a:t> </a:t>
            </a:r>
            <a:r>
              <a:rPr lang="pt-PT" dirty="0" err="1" smtClean="0"/>
              <a:t>end</a:t>
            </a:r>
            <a:r>
              <a:rPr lang="pt-PT" dirty="0" smtClean="0"/>
              <a:t> </a:t>
            </a:r>
            <a:r>
              <a:rPr lang="pt-PT" dirty="0" err="1" smtClean="0"/>
              <a:t>of</a:t>
            </a:r>
            <a:r>
              <a:rPr lang="pt-PT" dirty="0" smtClean="0"/>
              <a:t> </a:t>
            </a:r>
            <a:r>
              <a:rPr lang="pt-PT" dirty="0" err="1" smtClean="0"/>
              <a:t>the</a:t>
            </a:r>
            <a:r>
              <a:rPr lang="pt-PT" dirty="0" smtClean="0"/>
              <a:t> Colonial Era</a:t>
            </a:r>
            <a:endParaRPr lang="pt-PT" dirty="0"/>
          </a:p>
        </p:txBody>
      </p:sp>
      <p:sp>
        <p:nvSpPr>
          <p:cNvPr id="4" name="Marcador de Posição de Conteúdo 2"/>
          <p:cNvSpPr txBox="1">
            <a:spLocks/>
          </p:cNvSpPr>
          <p:nvPr/>
        </p:nvSpPr>
        <p:spPr>
          <a:xfrm>
            <a:off x="609600" y="4149080"/>
            <a:ext cx="7202760" cy="212948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pt-PT" dirty="0" smtClean="0"/>
          </a:p>
          <a:p>
            <a:endParaRPr lang="pt-PT" dirty="0" smtClean="0"/>
          </a:p>
          <a:p>
            <a:pPr marL="0" indent="0">
              <a:buNone/>
            </a:pPr>
            <a:endParaRPr lang="pt-PT" dirty="0"/>
          </a:p>
        </p:txBody>
      </p:sp>
      <p:sp>
        <p:nvSpPr>
          <p:cNvPr id="5" name="Marcador de Posição de Conteúdo 2"/>
          <p:cNvSpPr txBox="1">
            <a:spLocks/>
          </p:cNvSpPr>
          <p:nvPr/>
        </p:nvSpPr>
        <p:spPr>
          <a:xfrm>
            <a:off x="179510" y="692696"/>
            <a:ext cx="5184578" cy="1728192"/>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pt-PT" sz="4000" b="1" dirty="0"/>
              <a:t>Macau</a:t>
            </a:r>
          </a:p>
          <a:p>
            <a:pPr marL="0" indent="0">
              <a:buNone/>
            </a:pPr>
            <a:r>
              <a:rPr lang="en-US" sz="3800" dirty="0" smtClean="0"/>
              <a:t>After long, peaceful negotiations, Portugal returns Macau to China in 1999, thus effectively putting an end to the Portuguese Empire.</a:t>
            </a:r>
          </a:p>
        </p:txBody>
      </p:sp>
      <p:pic>
        <p:nvPicPr>
          <p:cNvPr id="7" name="Image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8661" y="692076"/>
            <a:ext cx="3097315" cy="3060340"/>
          </a:xfrm>
          <a:prstGeom prst="rect">
            <a:avLst/>
          </a:prstGeom>
        </p:spPr>
      </p:pic>
      <p:sp>
        <p:nvSpPr>
          <p:cNvPr id="10" name="Marcador de Posição de Conteúdo 2"/>
          <p:cNvSpPr txBox="1">
            <a:spLocks/>
          </p:cNvSpPr>
          <p:nvPr/>
        </p:nvSpPr>
        <p:spPr>
          <a:xfrm>
            <a:off x="271244" y="6065675"/>
            <a:ext cx="8848098" cy="7284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pt-PT" dirty="0" smtClean="0"/>
          </a:p>
          <a:p>
            <a:pPr marL="0" indent="0">
              <a:buFont typeface="Arial" panose="020B0604020202020204" pitchFamily="34" charset="0"/>
              <a:buNone/>
            </a:pPr>
            <a:endParaRPr lang="pt-PT" dirty="0" smtClean="0"/>
          </a:p>
        </p:txBody>
      </p:sp>
      <p:sp>
        <p:nvSpPr>
          <p:cNvPr id="11" name="Marcador de Posição de Conteúdo 2"/>
          <p:cNvSpPr txBox="1">
            <a:spLocks/>
          </p:cNvSpPr>
          <p:nvPr/>
        </p:nvSpPr>
        <p:spPr>
          <a:xfrm>
            <a:off x="225377" y="2311624"/>
            <a:ext cx="5402620" cy="2154481"/>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smtClean="0"/>
              <a:t>But church ruins is not all that the Portuguese left behind - </a:t>
            </a:r>
            <a:r>
              <a:rPr lang="en-US" sz="2000" dirty="0"/>
              <a:t>t</a:t>
            </a:r>
            <a:r>
              <a:rPr lang="en-US" sz="2000" dirty="0" smtClean="0"/>
              <a:t>he</a:t>
            </a:r>
            <a:r>
              <a:rPr lang="en-US" sz="2000" dirty="0"/>
              <a:t> </a:t>
            </a:r>
            <a:r>
              <a:rPr lang="en-US" sz="2000" b="1" dirty="0"/>
              <a:t>Macau Grand Prix</a:t>
            </a:r>
            <a:r>
              <a:rPr lang="en-US" sz="2000" dirty="0"/>
              <a:t> is a motor-racing event held annually in </a:t>
            </a:r>
            <a:r>
              <a:rPr lang="en-US" sz="2000" dirty="0" smtClean="0"/>
              <a:t>Macau for the last 60 years. </a:t>
            </a:r>
          </a:p>
          <a:p>
            <a:r>
              <a:rPr lang="en-US" sz="2000" dirty="0" smtClean="0"/>
              <a:t>Since 1983, the F3 Macau GP </a:t>
            </a:r>
            <a:r>
              <a:rPr lang="en-US" sz="2000" dirty="0"/>
              <a:t>has raised </a:t>
            </a:r>
            <a:r>
              <a:rPr lang="en-US" sz="2000" dirty="0" smtClean="0"/>
              <a:t>its </a:t>
            </a:r>
            <a:r>
              <a:rPr lang="en-US" sz="2000" dirty="0"/>
              <a:t>reputation </a:t>
            </a:r>
            <a:r>
              <a:rPr lang="en-US" sz="2000" dirty="0" smtClean="0"/>
              <a:t>in </a:t>
            </a:r>
            <a:r>
              <a:rPr lang="en-US" sz="2000" dirty="0"/>
              <a:t>the motorsport world by attracting the best young drivers from Europe and Japan to compete in the </a:t>
            </a:r>
            <a:r>
              <a:rPr lang="en-US" sz="2000" dirty="0" smtClean="0"/>
              <a:t>event.</a:t>
            </a:r>
          </a:p>
          <a:p>
            <a:pPr marL="0" indent="0">
              <a:buNone/>
            </a:pPr>
            <a:endParaRPr lang="pt-PT" sz="2000" dirty="0" smtClean="0"/>
          </a:p>
          <a:p>
            <a:pPr marL="0" indent="0">
              <a:buFont typeface="Arial" panose="020B0604020202020204" pitchFamily="34" charset="0"/>
              <a:buNone/>
            </a:pPr>
            <a:endParaRPr lang="pt-PT" dirty="0" smtClean="0"/>
          </a:p>
        </p:txBody>
      </p:sp>
      <p:sp>
        <p:nvSpPr>
          <p:cNvPr id="12" name="Marcador de Posição de Conteúdo 2"/>
          <p:cNvSpPr txBox="1">
            <a:spLocks/>
          </p:cNvSpPr>
          <p:nvPr/>
        </p:nvSpPr>
        <p:spPr>
          <a:xfrm>
            <a:off x="6119686" y="3717032"/>
            <a:ext cx="2592288" cy="432048"/>
          </a:xfrm>
          <a:prstGeom prst="rect">
            <a:avLst/>
          </a:prstGeom>
        </p:spPr>
        <p:txBody>
          <a:bodyPr vert="horz" lIns="91440" tIns="45720" rIns="91440" bIns="45720" rtlCol="0">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pt-PT" sz="3700" dirty="0" smtClean="0"/>
              <a:t>Ruins </a:t>
            </a:r>
            <a:r>
              <a:rPr lang="pt-PT" sz="3700" dirty="0" err="1" smtClean="0"/>
              <a:t>of</a:t>
            </a:r>
            <a:r>
              <a:rPr lang="pt-PT" sz="3700" dirty="0" smtClean="0"/>
              <a:t> St. </a:t>
            </a:r>
            <a:r>
              <a:rPr lang="pt-PT" sz="3700" dirty="0" err="1" smtClean="0"/>
              <a:t>Paul’s</a:t>
            </a:r>
            <a:r>
              <a:rPr lang="pt-PT" sz="3700" dirty="0" smtClean="0"/>
              <a:t> </a:t>
            </a:r>
            <a:r>
              <a:rPr lang="pt-PT" sz="3700" dirty="0" err="1" smtClean="0"/>
              <a:t>Church</a:t>
            </a:r>
            <a:r>
              <a:rPr lang="pt-PT" sz="3700" dirty="0" smtClean="0"/>
              <a:t>, in Macau,</a:t>
            </a:r>
          </a:p>
          <a:p>
            <a:pPr marL="0" indent="0">
              <a:buFont typeface="Arial" panose="020B0604020202020204" pitchFamily="34" charset="0"/>
              <a:buNone/>
            </a:pPr>
            <a:r>
              <a:rPr lang="en-US" sz="3700" dirty="0" smtClean="0"/>
              <a:t>World Heritage Site since 2005)</a:t>
            </a:r>
            <a:r>
              <a:rPr lang="pt-PT" sz="3700" dirty="0" smtClean="0"/>
              <a:t> </a:t>
            </a:r>
          </a:p>
        </p:txBody>
      </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2080" y="4411903"/>
            <a:ext cx="3611238" cy="2401473"/>
          </a:xfrm>
          <a:prstGeom prst="rect">
            <a:avLst/>
          </a:prstGeom>
        </p:spPr>
      </p:pic>
      <p:pic>
        <p:nvPicPr>
          <p:cNvPr id="6" name="Image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344" y="4352691"/>
            <a:ext cx="3657600" cy="2441448"/>
          </a:xfrm>
          <a:prstGeom prst="rect">
            <a:avLst/>
          </a:prstGeom>
        </p:spPr>
      </p:pic>
    </p:spTree>
    <p:extLst>
      <p:ext uri="{BB962C8B-B14F-4D97-AF65-F5344CB8AC3E}">
        <p14:creationId xmlns:p14="http://schemas.microsoft.com/office/powerpoint/2010/main" val="84896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16529"/>
            <a:ext cx="8229600" cy="709225"/>
          </a:xfrm>
        </p:spPr>
        <p:txBody>
          <a:bodyPr>
            <a:normAutofit fontScale="90000"/>
          </a:bodyPr>
          <a:lstStyle/>
          <a:p>
            <a:r>
              <a:rPr lang="pt-PT" dirty="0" err="1" smtClean="0"/>
              <a:t>Present</a:t>
            </a:r>
            <a:r>
              <a:rPr lang="pt-PT" dirty="0" smtClean="0"/>
              <a:t> </a:t>
            </a:r>
            <a:r>
              <a:rPr lang="pt-PT" dirty="0" err="1" smtClean="0"/>
              <a:t>day</a:t>
            </a:r>
            <a:endParaRPr lang="pt-PT" dirty="0"/>
          </a:p>
        </p:txBody>
      </p:sp>
      <p:sp>
        <p:nvSpPr>
          <p:cNvPr id="3" name="Marcador de Posição de Conteúdo 2"/>
          <p:cNvSpPr>
            <a:spLocks noGrp="1"/>
          </p:cNvSpPr>
          <p:nvPr>
            <p:ph idx="1"/>
          </p:nvPr>
        </p:nvSpPr>
        <p:spPr>
          <a:xfrm>
            <a:off x="395536" y="764704"/>
            <a:ext cx="8507288" cy="2260847"/>
          </a:xfrm>
        </p:spPr>
        <p:txBody>
          <a:bodyPr>
            <a:normAutofit fontScale="85000" lnSpcReduction="20000"/>
          </a:bodyPr>
          <a:lstStyle/>
          <a:p>
            <a:r>
              <a:rPr lang="pt-PT" dirty="0" err="1" smtClean="0"/>
              <a:t>Since</a:t>
            </a:r>
            <a:r>
              <a:rPr lang="pt-PT" dirty="0" smtClean="0"/>
              <a:t> 1999, </a:t>
            </a:r>
            <a:r>
              <a:rPr lang="pt-PT" dirty="0" err="1" smtClean="0"/>
              <a:t>the</a:t>
            </a:r>
            <a:r>
              <a:rPr lang="pt-PT" dirty="0" smtClean="0"/>
              <a:t> </a:t>
            </a:r>
            <a:r>
              <a:rPr lang="pt-PT" dirty="0" err="1" smtClean="0"/>
              <a:t>only</a:t>
            </a:r>
            <a:r>
              <a:rPr lang="pt-PT" dirty="0" smtClean="0"/>
              <a:t> </a:t>
            </a:r>
            <a:r>
              <a:rPr lang="pt-PT" dirty="0" err="1" smtClean="0"/>
              <a:t>overseas</a:t>
            </a:r>
            <a:r>
              <a:rPr lang="pt-PT" dirty="0" smtClean="0"/>
              <a:t> </a:t>
            </a:r>
            <a:r>
              <a:rPr lang="pt-PT" dirty="0" err="1" smtClean="0"/>
              <a:t>territories</a:t>
            </a:r>
            <a:r>
              <a:rPr lang="pt-PT" dirty="0" smtClean="0"/>
              <a:t> </a:t>
            </a:r>
            <a:r>
              <a:rPr lang="pt-PT" dirty="0" err="1" smtClean="0"/>
              <a:t>that</a:t>
            </a:r>
            <a:r>
              <a:rPr lang="pt-PT" dirty="0" smtClean="0"/>
              <a:t> are a </a:t>
            </a:r>
            <a:r>
              <a:rPr lang="pt-PT" dirty="0" err="1" smtClean="0"/>
              <a:t>part</a:t>
            </a:r>
            <a:r>
              <a:rPr lang="pt-PT" dirty="0" smtClean="0"/>
              <a:t> </a:t>
            </a:r>
            <a:r>
              <a:rPr lang="pt-PT" dirty="0" err="1" smtClean="0"/>
              <a:t>of</a:t>
            </a:r>
            <a:r>
              <a:rPr lang="pt-PT" dirty="0" smtClean="0"/>
              <a:t> Portugal are </a:t>
            </a:r>
            <a:r>
              <a:rPr lang="pt-PT" dirty="0" err="1" smtClean="0"/>
              <a:t>the</a:t>
            </a:r>
            <a:r>
              <a:rPr lang="pt-PT" dirty="0" smtClean="0"/>
              <a:t> 2 </a:t>
            </a:r>
            <a:r>
              <a:rPr lang="pt-PT" dirty="0" err="1" smtClean="0"/>
              <a:t>Atlantic</a:t>
            </a:r>
            <a:r>
              <a:rPr lang="pt-PT" dirty="0" smtClean="0"/>
              <a:t> </a:t>
            </a:r>
            <a:r>
              <a:rPr lang="pt-PT" dirty="0" err="1" smtClean="0"/>
              <a:t>Archipelagos</a:t>
            </a:r>
            <a:r>
              <a:rPr lang="pt-PT" dirty="0" smtClean="0"/>
              <a:t>: Madeira </a:t>
            </a:r>
            <a:r>
              <a:rPr lang="pt-PT" dirty="0" err="1" smtClean="0"/>
              <a:t>and</a:t>
            </a:r>
            <a:r>
              <a:rPr lang="pt-PT" dirty="0" smtClean="0"/>
              <a:t> </a:t>
            </a:r>
            <a:r>
              <a:rPr lang="pt-PT" dirty="0" err="1" smtClean="0"/>
              <a:t>Azores</a:t>
            </a:r>
            <a:endParaRPr lang="pt-PT" dirty="0" smtClean="0"/>
          </a:p>
          <a:p>
            <a:endParaRPr lang="pt-PT" dirty="0" smtClean="0"/>
          </a:p>
          <a:p>
            <a:r>
              <a:rPr lang="pt-PT" dirty="0" smtClean="0"/>
              <a:t>Both </a:t>
            </a:r>
            <a:r>
              <a:rPr lang="pt-PT" dirty="0" err="1" smtClean="0"/>
              <a:t>uninhabited</a:t>
            </a:r>
            <a:r>
              <a:rPr lang="pt-PT" dirty="0" smtClean="0"/>
              <a:t> </a:t>
            </a:r>
            <a:r>
              <a:rPr lang="pt-PT" dirty="0" err="1" smtClean="0"/>
              <a:t>at</a:t>
            </a:r>
            <a:r>
              <a:rPr lang="pt-PT" dirty="0" smtClean="0"/>
              <a:t> </a:t>
            </a:r>
            <a:r>
              <a:rPr lang="pt-PT" dirty="0" err="1" smtClean="0"/>
              <a:t>the</a:t>
            </a:r>
            <a:r>
              <a:rPr lang="pt-PT" dirty="0" smtClean="0"/>
              <a:t> time </a:t>
            </a:r>
            <a:r>
              <a:rPr lang="pt-PT" dirty="0" err="1" smtClean="0"/>
              <a:t>of</a:t>
            </a:r>
            <a:r>
              <a:rPr lang="pt-PT" dirty="0" smtClean="0"/>
              <a:t> </a:t>
            </a:r>
            <a:r>
              <a:rPr lang="pt-PT" dirty="0" err="1" smtClean="0"/>
              <a:t>their</a:t>
            </a:r>
            <a:r>
              <a:rPr lang="pt-PT" dirty="0" smtClean="0"/>
              <a:t> </a:t>
            </a:r>
            <a:r>
              <a:rPr lang="pt-PT" dirty="0" err="1" smtClean="0"/>
              <a:t>discoveries</a:t>
            </a:r>
            <a:r>
              <a:rPr lang="pt-PT" dirty="0" smtClean="0"/>
              <a:t>, </a:t>
            </a:r>
            <a:r>
              <a:rPr lang="pt-PT" dirty="0" err="1" smtClean="0"/>
              <a:t>they</a:t>
            </a:r>
            <a:r>
              <a:rPr lang="pt-PT" dirty="0" smtClean="0"/>
              <a:t> are </a:t>
            </a:r>
            <a:r>
              <a:rPr lang="pt-PT" dirty="0" err="1" smtClean="0"/>
              <a:t>now</a:t>
            </a:r>
            <a:r>
              <a:rPr lang="pt-PT" dirty="0" smtClean="0"/>
              <a:t> </a:t>
            </a:r>
            <a:r>
              <a:rPr lang="pt-PT" dirty="0" err="1" smtClean="0"/>
              <a:t>autonomous</a:t>
            </a:r>
            <a:r>
              <a:rPr lang="pt-PT" dirty="0" smtClean="0"/>
              <a:t> </a:t>
            </a:r>
            <a:r>
              <a:rPr lang="pt-PT" dirty="0" err="1" smtClean="0"/>
              <a:t>regions</a:t>
            </a:r>
            <a:r>
              <a:rPr lang="pt-PT" dirty="0" smtClean="0"/>
              <a:t>.</a:t>
            </a:r>
            <a:endParaRPr lang="pt-PT"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3068960"/>
            <a:ext cx="5364087" cy="3348778"/>
          </a:xfrm>
          <a:prstGeom prst="rect">
            <a:avLst/>
          </a:prstGeom>
        </p:spPr>
      </p:pic>
    </p:spTree>
    <p:extLst>
      <p:ext uri="{BB962C8B-B14F-4D97-AF65-F5344CB8AC3E}">
        <p14:creationId xmlns:p14="http://schemas.microsoft.com/office/powerpoint/2010/main" val="252804822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9"/>
            <a:ext cx="2818656" cy="634081"/>
          </a:xfrm>
        </p:spPr>
        <p:txBody>
          <a:bodyPr>
            <a:normAutofit fontScale="90000"/>
          </a:bodyPr>
          <a:lstStyle/>
          <a:p>
            <a:r>
              <a:rPr lang="pt-PT" dirty="0" err="1" smtClean="0"/>
              <a:t>Azores</a:t>
            </a:r>
            <a:endParaRPr lang="pt-PT" dirty="0"/>
          </a:p>
        </p:txBody>
      </p:sp>
      <p:sp>
        <p:nvSpPr>
          <p:cNvPr id="3" name="Marcador de Posição de Conteúdo 2"/>
          <p:cNvSpPr>
            <a:spLocks noGrp="1"/>
          </p:cNvSpPr>
          <p:nvPr>
            <p:ph idx="1"/>
          </p:nvPr>
        </p:nvSpPr>
        <p:spPr>
          <a:xfrm>
            <a:off x="457200" y="908721"/>
            <a:ext cx="8229600" cy="5217444"/>
          </a:xfrm>
        </p:spPr>
        <p:txBody>
          <a:bodyPr/>
          <a:lstStyle/>
          <a:p>
            <a:endParaRPr lang="pt-PT" dirty="0" smtClean="0"/>
          </a:p>
          <a:p>
            <a:endParaRPr lang="pt-PT" dirty="0"/>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0728"/>
            <a:ext cx="5092700" cy="3378200"/>
          </a:xfrm>
          <a:prstGeom prst="rect">
            <a:avLst/>
          </a:prstGeom>
        </p:spPr>
      </p:pic>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0"/>
            <a:ext cx="4465408" cy="3363941"/>
          </a:xfrm>
          <a:prstGeom prst="rect">
            <a:avLst/>
          </a:prstGeom>
        </p:spPr>
      </p:pic>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76936"/>
            <a:ext cx="3308086" cy="2481064"/>
          </a:xfrm>
          <a:prstGeom prst="rect">
            <a:avLst/>
          </a:prstGeom>
        </p:spPr>
      </p:pic>
      <p:pic>
        <p:nvPicPr>
          <p:cNvPr id="6" name="Imagem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9832" y="3366658"/>
            <a:ext cx="6384168" cy="3491342"/>
          </a:xfrm>
          <a:prstGeom prst="rect">
            <a:avLst/>
          </a:prstGeom>
        </p:spPr>
      </p:pic>
    </p:spTree>
    <p:extLst>
      <p:ext uri="{BB962C8B-B14F-4D97-AF65-F5344CB8AC3E}">
        <p14:creationId xmlns:p14="http://schemas.microsoft.com/office/powerpoint/2010/main" val="41409538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PT" b="1" dirty="0" err="1" smtClean="0"/>
              <a:t>Lusitanian</a:t>
            </a:r>
            <a:r>
              <a:rPr lang="pt-PT" b="1" dirty="0" smtClean="0"/>
              <a:t> </a:t>
            </a:r>
            <a:r>
              <a:rPr lang="pt-PT" b="1" dirty="0" err="1" smtClean="0"/>
              <a:t>War</a:t>
            </a:r>
            <a:r>
              <a:rPr lang="pt-PT" b="1" dirty="0" smtClean="0"/>
              <a:t>, </a:t>
            </a:r>
            <a:r>
              <a:rPr lang="pt-PT" b="1" dirty="0" err="1" smtClean="0"/>
              <a:t>or</a:t>
            </a:r>
            <a:r>
              <a:rPr lang="pt-PT" b="1" dirty="0" smtClean="0"/>
              <a:t> </a:t>
            </a:r>
            <a:r>
              <a:rPr lang="pt-PT" b="1" dirty="0" err="1" smtClean="0"/>
              <a:t>War</a:t>
            </a:r>
            <a:r>
              <a:rPr lang="pt-PT" b="1" dirty="0" smtClean="0"/>
              <a:t> </a:t>
            </a:r>
            <a:r>
              <a:rPr lang="pt-PT" b="1" dirty="0" err="1" smtClean="0"/>
              <a:t>of</a:t>
            </a:r>
            <a:r>
              <a:rPr lang="pt-PT" b="1" dirty="0" smtClean="0"/>
              <a:t> </a:t>
            </a:r>
            <a:r>
              <a:rPr lang="pt-PT" b="1" dirty="0" err="1" smtClean="0"/>
              <a:t>Fire</a:t>
            </a:r>
            <a:r>
              <a:rPr lang="pt-PT" b="1" dirty="0"/>
              <a:t/>
            </a:r>
            <a:br>
              <a:rPr lang="pt-PT" b="1" dirty="0"/>
            </a:br>
            <a:r>
              <a:rPr lang="pt-PT" b="1" dirty="0" smtClean="0"/>
              <a:t>(155 BC – 139 BC) </a:t>
            </a:r>
            <a:endParaRPr lang="pt-PT" b="1" dirty="0"/>
          </a:p>
        </p:txBody>
      </p:sp>
      <p:sp>
        <p:nvSpPr>
          <p:cNvPr id="3" name="Marcador de Posição de Conteúdo 2"/>
          <p:cNvSpPr>
            <a:spLocks noGrp="1"/>
          </p:cNvSpPr>
          <p:nvPr>
            <p:ph idx="1"/>
          </p:nvPr>
        </p:nvSpPr>
        <p:spPr>
          <a:xfrm>
            <a:off x="107504" y="1600201"/>
            <a:ext cx="8784976" cy="4525963"/>
          </a:xfrm>
        </p:spPr>
        <p:txBody>
          <a:bodyPr>
            <a:normAutofit lnSpcReduction="10000"/>
          </a:bodyPr>
          <a:lstStyle/>
          <a:p>
            <a:r>
              <a:rPr lang="pt-PT" dirty="0" err="1" smtClean="0"/>
              <a:t>First</a:t>
            </a:r>
            <a:r>
              <a:rPr lang="pt-PT" dirty="0" smtClean="0"/>
              <a:t> </a:t>
            </a:r>
            <a:r>
              <a:rPr lang="pt-PT" dirty="0" err="1" smtClean="0"/>
              <a:t>clash</a:t>
            </a:r>
            <a:r>
              <a:rPr lang="pt-PT" dirty="0" smtClean="0"/>
              <a:t> </a:t>
            </a:r>
            <a:r>
              <a:rPr lang="pt-PT" dirty="0" err="1" smtClean="0"/>
              <a:t>between</a:t>
            </a:r>
            <a:r>
              <a:rPr lang="pt-PT" dirty="0" smtClean="0"/>
              <a:t> </a:t>
            </a:r>
            <a:r>
              <a:rPr lang="pt-PT" dirty="0" err="1" smtClean="0"/>
              <a:t>Rome</a:t>
            </a:r>
            <a:r>
              <a:rPr lang="pt-PT" dirty="0" smtClean="0"/>
              <a:t> </a:t>
            </a:r>
            <a:r>
              <a:rPr lang="pt-PT" dirty="0" err="1" smtClean="0"/>
              <a:t>and</a:t>
            </a:r>
            <a:r>
              <a:rPr lang="pt-PT" dirty="0" smtClean="0"/>
              <a:t> </a:t>
            </a:r>
            <a:r>
              <a:rPr lang="pt-PT" dirty="0" err="1" smtClean="0"/>
              <a:t>Lusitanian</a:t>
            </a:r>
            <a:r>
              <a:rPr lang="pt-PT" dirty="0" smtClean="0"/>
              <a:t> </a:t>
            </a:r>
            <a:r>
              <a:rPr lang="pt-PT" dirty="0" err="1" smtClean="0"/>
              <a:t>people</a:t>
            </a:r>
            <a:r>
              <a:rPr lang="pt-PT" dirty="0" smtClean="0"/>
              <a:t> in 194 BC, </a:t>
            </a:r>
            <a:r>
              <a:rPr lang="pt-PT" dirty="0" err="1" smtClean="0"/>
              <a:t>leading</a:t>
            </a:r>
            <a:r>
              <a:rPr lang="pt-PT" dirty="0" smtClean="0"/>
              <a:t> to a </a:t>
            </a:r>
            <a:r>
              <a:rPr lang="pt-PT" dirty="0" err="1" smtClean="0"/>
              <a:t>peace</a:t>
            </a:r>
            <a:r>
              <a:rPr lang="pt-PT" dirty="0" smtClean="0"/>
              <a:t> </a:t>
            </a:r>
            <a:r>
              <a:rPr lang="pt-PT" dirty="0" err="1" smtClean="0"/>
              <a:t>treaty</a:t>
            </a:r>
            <a:r>
              <a:rPr lang="pt-PT" dirty="0" smtClean="0"/>
              <a:t> in 179 BC</a:t>
            </a:r>
          </a:p>
          <a:p>
            <a:endParaRPr lang="pt-PT" dirty="0" smtClean="0"/>
          </a:p>
          <a:p>
            <a:r>
              <a:rPr lang="pt-PT" dirty="0" smtClean="0"/>
              <a:t>In 155 BC, </a:t>
            </a:r>
            <a:r>
              <a:rPr lang="pt-PT" dirty="0" err="1" smtClean="0"/>
              <a:t>Lusitanians</a:t>
            </a:r>
            <a:r>
              <a:rPr lang="pt-PT" dirty="0" smtClean="0"/>
              <a:t>, led </a:t>
            </a:r>
            <a:r>
              <a:rPr lang="pt-PT" dirty="0" err="1" smtClean="0"/>
              <a:t>by</a:t>
            </a:r>
            <a:r>
              <a:rPr lang="pt-PT" dirty="0" smtClean="0"/>
              <a:t> </a:t>
            </a:r>
            <a:r>
              <a:rPr lang="pt-PT" dirty="0" err="1" smtClean="0"/>
              <a:t>Punicus</a:t>
            </a:r>
            <a:r>
              <a:rPr lang="pt-PT" dirty="0" smtClean="0"/>
              <a:t>, </a:t>
            </a:r>
            <a:r>
              <a:rPr lang="pt-PT" dirty="0" err="1" smtClean="0"/>
              <a:t>raided</a:t>
            </a:r>
            <a:r>
              <a:rPr lang="pt-PT" dirty="0" smtClean="0"/>
              <a:t> </a:t>
            </a:r>
            <a:r>
              <a:rPr lang="pt-PT" dirty="0" err="1" smtClean="0"/>
              <a:t>Roman</a:t>
            </a:r>
            <a:r>
              <a:rPr lang="pt-PT" dirty="0" smtClean="0"/>
              <a:t> </a:t>
            </a:r>
            <a:r>
              <a:rPr lang="pt-PT" dirty="0" err="1" smtClean="0"/>
              <a:t>territories</a:t>
            </a:r>
            <a:r>
              <a:rPr lang="pt-PT" dirty="0" smtClean="0"/>
              <a:t>, </a:t>
            </a:r>
            <a:r>
              <a:rPr lang="pt-PT" dirty="0" err="1" smtClean="0"/>
              <a:t>leading</a:t>
            </a:r>
            <a:r>
              <a:rPr lang="pt-PT" dirty="0" smtClean="0"/>
              <a:t> to a </a:t>
            </a:r>
            <a:r>
              <a:rPr lang="pt-PT" dirty="0" err="1" smtClean="0"/>
              <a:t>Roman</a:t>
            </a:r>
            <a:r>
              <a:rPr lang="pt-PT" dirty="0" smtClean="0"/>
              <a:t> </a:t>
            </a:r>
            <a:r>
              <a:rPr lang="pt-PT" dirty="0" err="1" smtClean="0"/>
              <a:t>reaction</a:t>
            </a:r>
            <a:endParaRPr lang="pt-PT" dirty="0" smtClean="0"/>
          </a:p>
          <a:p>
            <a:endParaRPr lang="pt-PT" dirty="0" smtClean="0"/>
          </a:p>
          <a:p>
            <a:r>
              <a:rPr lang="pt-PT" dirty="0" smtClean="0"/>
              <a:t>In 150 BC, </a:t>
            </a:r>
            <a:r>
              <a:rPr lang="pt-PT" dirty="0" err="1" smtClean="0"/>
              <a:t>Roman</a:t>
            </a:r>
            <a:r>
              <a:rPr lang="pt-PT" dirty="0" smtClean="0"/>
              <a:t> </a:t>
            </a:r>
            <a:r>
              <a:rPr lang="pt-PT" dirty="0" err="1" smtClean="0"/>
              <a:t>commander</a:t>
            </a:r>
            <a:r>
              <a:rPr lang="pt-PT" dirty="0" smtClean="0"/>
              <a:t> </a:t>
            </a:r>
            <a:r>
              <a:rPr lang="pt-PT" dirty="0" err="1" smtClean="0"/>
              <a:t>Servius</a:t>
            </a:r>
            <a:r>
              <a:rPr lang="pt-PT" dirty="0" smtClean="0"/>
              <a:t> </a:t>
            </a:r>
            <a:r>
              <a:rPr lang="pt-PT" dirty="0" err="1" smtClean="0"/>
              <a:t>Sepulcius</a:t>
            </a:r>
            <a:r>
              <a:rPr lang="pt-PT" dirty="0" smtClean="0"/>
              <a:t> Galba </a:t>
            </a:r>
            <a:r>
              <a:rPr lang="pt-PT" dirty="0" err="1" smtClean="0"/>
              <a:t>orders</a:t>
            </a:r>
            <a:r>
              <a:rPr lang="pt-PT" dirty="0" smtClean="0"/>
              <a:t> </a:t>
            </a:r>
            <a:r>
              <a:rPr lang="pt-PT" dirty="0" err="1" smtClean="0"/>
              <a:t>the</a:t>
            </a:r>
            <a:r>
              <a:rPr lang="pt-PT" dirty="0" smtClean="0"/>
              <a:t> massacre </a:t>
            </a:r>
            <a:r>
              <a:rPr lang="pt-PT" dirty="0" err="1" smtClean="0"/>
              <a:t>of</a:t>
            </a:r>
            <a:r>
              <a:rPr lang="pt-PT" dirty="0" smtClean="0"/>
              <a:t> </a:t>
            </a:r>
            <a:r>
              <a:rPr lang="pt-PT" dirty="0" err="1" smtClean="0"/>
              <a:t>thousands</a:t>
            </a:r>
            <a:r>
              <a:rPr lang="pt-PT" dirty="0" smtClean="0"/>
              <a:t> </a:t>
            </a:r>
            <a:r>
              <a:rPr lang="pt-PT" dirty="0" err="1" smtClean="0"/>
              <a:t>of</a:t>
            </a:r>
            <a:r>
              <a:rPr lang="pt-PT" dirty="0" smtClean="0"/>
              <a:t> </a:t>
            </a:r>
            <a:r>
              <a:rPr lang="pt-PT" dirty="0" err="1" smtClean="0"/>
              <a:t>Lusitanians</a:t>
            </a:r>
            <a:r>
              <a:rPr lang="pt-PT" dirty="0" smtClean="0"/>
              <a:t>, </a:t>
            </a:r>
            <a:r>
              <a:rPr lang="pt-PT" dirty="0" err="1" smtClean="0"/>
              <a:t>after</a:t>
            </a:r>
            <a:r>
              <a:rPr lang="pt-PT" dirty="0" smtClean="0"/>
              <a:t> </a:t>
            </a:r>
            <a:r>
              <a:rPr lang="pt-PT" dirty="0" err="1" smtClean="0"/>
              <a:t>pretending</a:t>
            </a:r>
            <a:r>
              <a:rPr lang="pt-PT" dirty="0" smtClean="0"/>
              <a:t> to </a:t>
            </a:r>
            <a:r>
              <a:rPr lang="pt-PT" dirty="0" err="1" smtClean="0"/>
              <a:t>accept</a:t>
            </a:r>
            <a:r>
              <a:rPr lang="pt-PT" dirty="0" smtClean="0"/>
              <a:t> a </a:t>
            </a:r>
            <a:r>
              <a:rPr lang="pt-PT" dirty="0" err="1" smtClean="0"/>
              <a:t>truce</a:t>
            </a:r>
            <a:endParaRPr lang="pt-PT" dirty="0" smtClean="0"/>
          </a:p>
          <a:p>
            <a:pPr marL="0" indent="0">
              <a:buNone/>
            </a:pPr>
            <a:endParaRPr lang="pt-PT" dirty="0" smtClean="0"/>
          </a:p>
          <a:p>
            <a:endParaRPr lang="pt-PT" dirty="0" smtClean="0"/>
          </a:p>
          <a:p>
            <a:endParaRPr lang="pt-PT" dirty="0"/>
          </a:p>
        </p:txBody>
      </p:sp>
    </p:spTree>
    <p:extLst>
      <p:ext uri="{BB962C8B-B14F-4D97-AF65-F5344CB8AC3E}">
        <p14:creationId xmlns:p14="http://schemas.microsoft.com/office/powerpoint/2010/main" val="66131359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9512" y="260648"/>
            <a:ext cx="3394720" cy="562073"/>
          </a:xfrm>
        </p:spPr>
        <p:txBody>
          <a:bodyPr>
            <a:normAutofit fontScale="90000"/>
          </a:bodyPr>
          <a:lstStyle/>
          <a:p>
            <a:r>
              <a:rPr lang="pt-PT" dirty="0" smtClean="0"/>
              <a:t>Madeira</a:t>
            </a:r>
            <a:endParaRPr lang="pt-PT" dirty="0"/>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3" y="3861049"/>
            <a:ext cx="5675709" cy="2996952"/>
          </a:xfrm>
          <a:prstGeom prst="rect">
            <a:avLst/>
          </a:prstGeom>
        </p:spPr>
      </p:pic>
      <p:pic>
        <p:nvPicPr>
          <p:cNvPr id="4" name="Marcador de Posição de Conteú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79911" y="0"/>
            <a:ext cx="5381233" cy="3369120"/>
          </a:xfrm>
        </p:spPr>
      </p:pic>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5989" y="3356992"/>
            <a:ext cx="4704523" cy="3528392"/>
          </a:xfrm>
          <a:prstGeom prst="rect">
            <a:avLst/>
          </a:prstGeom>
        </p:spPr>
      </p:pic>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93618"/>
            <a:ext cx="4475989" cy="2867430"/>
          </a:xfrm>
          <a:prstGeom prst="rect">
            <a:avLst/>
          </a:prstGeom>
        </p:spPr>
      </p:pic>
    </p:spTree>
    <p:extLst>
      <p:ext uri="{BB962C8B-B14F-4D97-AF65-F5344CB8AC3E}">
        <p14:creationId xmlns:p14="http://schemas.microsoft.com/office/powerpoint/2010/main" val="392452174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dirty="0" err="1" smtClean="0"/>
              <a:t>Planning</a:t>
            </a:r>
            <a:r>
              <a:rPr lang="pt-PT" dirty="0" smtClean="0"/>
              <a:t> to </a:t>
            </a:r>
            <a:r>
              <a:rPr lang="pt-PT" dirty="0" err="1" smtClean="0"/>
              <a:t>expand</a:t>
            </a:r>
            <a:r>
              <a:rPr lang="pt-PT" dirty="0" smtClean="0"/>
              <a:t>…</a:t>
            </a:r>
            <a:endParaRPr lang="pt-PT" dirty="0"/>
          </a:p>
        </p:txBody>
      </p:sp>
      <p:sp>
        <p:nvSpPr>
          <p:cNvPr id="3" name="Marcador de Posição de Conteúdo 2"/>
          <p:cNvSpPr>
            <a:spLocks noGrp="1"/>
          </p:cNvSpPr>
          <p:nvPr>
            <p:ph idx="1"/>
          </p:nvPr>
        </p:nvSpPr>
        <p:spPr>
          <a:xfrm>
            <a:off x="457200" y="5625245"/>
            <a:ext cx="8229600" cy="828092"/>
          </a:xfrm>
        </p:spPr>
        <p:txBody>
          <a:bodyPr>
            <a:normAutofit fontScale="62500" lnSpcReduction="20000"/>
          </a:bodyPr>
          <a:lstStyle/>
          <a:p>
            <a:pPr marL="0" indent="0">
              <a:buNone/>
            </a:pPr>
            <a:r>
              <a:rPr lang="en-US" dirty="0" smtClean="0"/>
              <a:t>Expansion of Portugal’s maritime domains (EEZ + extended continental shelf zone), submitted to UN’s Commission on the Limits of the Continental Shelf </a:t>
            </a:r>
          </a:p>
          <a:p>
            <a:pPr marL="0" indent="0">
              <a:buNone/>
            </a:pPr>
            <a:endParaRPr lang="pt-PT"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2676" y="1196752"/>
            <a:ext cx="5400600" cy="4068452"/>
          </a:xfrm>
          <a:prstGeom prst="rect">
            <a:avLst/>
          </a:prstGeom>
        </p:spPr>
      </p:pic>
    </p:spTree>
    <p:extLst>
      <p:ext uri="{BB962C8B-B14F-4D97-AF65-F5344CB8AC3E}">
        <p14:creationId xmlns:p14="http://schemas.microsoft.com/office/powerpoint/2010/main" val="414663702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706688"/>
            <a:ext cx="3538736" cy="1143000"/>
          </a:xfrm>
        </p:spPr>
        <p:txBody>
          <a:bodyPr>
            <a:normAutofit fontScale="90000"/>
          </a:bodyPr>
          <a:lstStyle/>
          <a:p>
            <a:r>
              <a:rPr lang="pt-PT" dirty="0" smtClean="0"/>
              <a:t>Álvaro Siza (</a:t>
            </a:r>
            <a:r>
              <a:rPr lang="pt-PT" dirty="0" err="1" smtClean="0"/>
              <a:t>born</a:t>
            </a:r>
            <a:r>
              <a:rPr lang="pt-PT" dirty="0" smtClean="0"/>
              <a:t> 1933)</a:t>
            </a:r>
            <a:endParaRPr lang="pt-PT" dirty="0"/>
          </a:p>
        </p:txBody>
      </p:sp>
      <p:sp>
        <p:nvSpPr>
          <p:cNvPr id="3" name="Marcador de Posição de Conteúdo 2"/>
          <p:cNvSpPr>
            <a:spLocks noGrp="1"/>
          </p:cNvSpPr>
          <p:nvPr>
            <p:ph idx="1"/>
          </p:nvPr>
        </p:nvSpPr>
        <p:spPr>
          <a:xfrm>
            <a:off x="457200" y="2032250"/>
            <a:ext cx="3394720" cy="892695"/>
          </a:xfrm>
        </p:spPr>
        <p:txBody>
          <a:bodyPr>
            <a:normAutofit fontScale="92500" lnSpcReduction="20000"/>
          </a:bodyPr>
          <a:lstStyle/>
          <a:p>
            <a:r>
              <a:rPr lang="pt-PT" dirty="0" smtClean="0"/>
              <a:t>1992 </a:t>
            </a:r>
            <a:r>
              <a:rPr lang="pt-PT" dirty="0" err="1" smtClean="0"/>
              <a:t>Pritzker</a:t>
            </a:r>
            <a:r>
              <a:rPr lang="pt-PT" dirty="0" smtClean="0"/>
              <a:t> </a:t>
            </a:r>
            <a:r>
              <a:rPr lang="pt-PT" dirty="0" err="1" smtClean="0"/>
              <a:t>Architecture</a:t>
            </a:r>
            <a:r>
              <a:rPr lang="pt-PT" dirty="0" smtClean="0"/>
              <a:t> </a:t>
            </a:r>
            <a:r>
              <a:rPr lang="pt-PT" dirty="0" err="1" smtClean="0"/>
              <a:t>Prize</a:t>
            </a:r>
            <a:endParaRPr lang="pt-PT" dirty="0"/>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008" y="533150"/>
            <a:ext cx="4437197" cy="3327898"/>
          </a:xfrm>
          <a:prstGeom prst="rect">
            <a:avLst/>
          </a:prstGeom>
        </p:spPr>
      </p:pic>
      <p:sp>
        <p:nvSpPr>
          <p:cNvPr id="6" name="Título 1"/>
          <p:cNvSpPr txBox="1">
            <a:spLocks/>
          </p:cNvSpPr>
          <p:nvPr/>
        </p:nvSpPr>
        <p:spPr>
          <a:xfrm>
            <a:off x="4772494" y="4149080"/>
            <a:ext cx="3826768" cy="108012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PT" dirty="0" smtClean="0"/>
              <a:t>Souto de Moura (</a:t>
            </a:r>
            <a:r>
              <a:rPr lang="pt-PT" dirty="0" err="1" smtClean="0"/>
              <a:t>born</a:t>
            </a:r>
            <a:r>
              <a:rPr lang="pt-PT" dirty="0" smtClean="0"/>
              <a:t> 1952)</a:t>
            </a:r>
            <a:endParaRPr lang="pt-PT" dirty="0"/>
          </a:p>
        </p:txBody>
      </p:sp>
      <p:sp>
        <p:nvSpPr>
          <p:cNvPr id="7" name="Marcador de Posição de Conteúdo 2"/>
          <p:cNvSpPr txBox="1">
            <a:spLocks/>
          </p:cNvSpPr>
          <p:nvPr/>
        </p:nvSpPr>
        <p:spPr>
          <a:xfrm>
            <a:off x="5004048" y="5157193"/>
            <a:ext cx="3528392" cy="936103"/>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pt-PT" dirty="0" smtClean="0"/>
              <a:t>2011 </a:t>
            </a:r>
            <a:r>
              <a:rPr lang="pt-PT" dirty="0" err="1" smtClean="0"/>
              <a:t>Pritzker</a:t>
            </a:r>
            <a:r>
              <a:rPr lang="pt-PT" dirty="0" smtClean="0"/>
              <a:t> </a:t>
            </a:r>
            <a:r>
              <a:rPr lang="pt-PT" dirty="0" err="1" smtClean="0"/>
              <a:t>Architecture</a:t>
            </a:r>
            <a:r>
              <a:rPr lang="pt-PT" dirty="0" smtClean="0"/>
              <a:t> </a:t>
            </a:r>
            <a:r>
              <a:rPr lang="pt-PT" dirty="0" err="1" smtClean="0"/>
              <a:t>Prize</a:t>
            </a:r>
            <a:endParaRPr lang="pt-PT" dirty="0"/>
          </a:p>
        </p:txBody>
      </p:sp>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3861048"/>
            <a:ext cx="4392488" cy="2953283"/>
          </a:xfrm>
          <a:prstGeom prst="rect">
            <a:avLst/>
          </a:prstGeom>
        </p:spPr>
      </p:pic>
      <p:sp>
        <p:nvSpPr>
          <p:cNvPr id="9" name="Marcador de Posição de Conteúdo 2"/>
          <p:cNvSpPr txBox="1">
            <a:spLocks/>
          </p:cNvSpPr>
          <p:nvPr/>
        </p:nvSpPr>
        <p:spPr>
          <a:xfrm>
            <a:off x="4644008" y="6093296"/>
            <a:ext cx="3312368" cy="621197"/>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pt-PT" dirty="0" smtClean="0"/>
              <a:t>(</a:t>
            </a:r>
            <a:r>
              <a:rPr lang="pt-PT" dirty="0" err="1" smtClean="0"/>
              <a:t>Left</a:t>
            </a:r>
            <a:r>
              <a:rPr lang="pt-PT" dirty="0" smtClean="0"/>
              <a:t> </a:t>
            </a:r>
            <a:r>
              <a:rPr lang="pt-PT" dirty="0" err="1" smtClean="0"/>
              <a:t>photo</a:t>
            </a:r>
            <a:r>
              <a:rPr lang="pt-PT" dirty="0" smtClean="0"/>
              <a:t>, Paula </a:t>
            </a:r>
            <a:r>
              <a:rPr lang="pt-PT" dirty="0" err="1" smtClean="0"/>
              <a:t>Rego’s</a:t>
            </a:r>
            <a:r>
              <a:rPr lang="pt-PT" dirty="0" smtClean="0"/>
              <a:t> </a:t>
            </a:r>
            <a:r>
              <a:rPr lang="pt-PT" dirty="0" err="1" smtClean="0"/>
              <a:t>Museum</a:t>
            </a:r>
            <a:r>
              <a:rPr lang="pt-PT" dirty="0" smtClean="0"/>
              <a:t>, in Cascais, </a:t>
            </a:r>
            <a:r>
              <a:rPr lang="pt-PT" dirty="0" err="1" smtClean="0"/>
              <a:t>by</a:t>
            </a:r>
            <a:r>
              <a:rPr lang="pt-PT" dirty="0" smtClean="0"/>
              <a:t> Souto de Moura)</a:t>
            </a:r>
            <a:endParaRPr lang="pt-PT" dirty="0"/>
          </a:p>
        </p:txBody>
      </p:sp>
      <p:sp>
        <p:nvSpPr>
          <p:cNvPr id="10" name="Marcador de Posição de Conteúdo 2"/>
          <p:cNvSpPr txBox="1">
            <a:spLocks/>
          </p:cNvSpPr>
          <p:nvPr/>
        </p:nvSpPr>
        <p:spPr>
          <a:xfrm>
            <a:off x="1187624" y="3068961"/>
            <a:ext cx="3240360" cy="504055"/>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pt-PT" dirty="0" smtClean="0"/>
              <a:t>(</a:t>
            </a:r>
            <a:r>
              <a:rPr lang="pt-PT" dirty="0" err="1" smtClean="0"/>
              <a:t>Right</a:t>
            </a:r>
            <a:r>
              <a:rPr lang="pt-PT" dirty="0" smtClean="0"/>
              <a:t> </a:t>
            </a:r>
            <a:r>
              <a:rPr lang="pt-PT" dirty="0" err="1" smtClean="0"/>
              <a:t>photo</a:t>
            </a:r>
            <a:r>
              <a:rPr lang="pt-PT" dirty="0" smtClean="0"/>
              <a:t>, “</a:t>
            </a:r>
            <a:r>
              <a:rPr lang="pt-PT" dirty="0" err="1" smtClean="0"/>
              <a:t>Bonjour</a:t>
            </a:r>
            <a:r>
              <a:rPr lang="pt-PT" dirty="0" smtClean="0"/>
              <a:t> </a:t>
            </a:r>
            <a:r>
              <a:rPr lang="pt-PT" dirty="0" err="1" smtClean="0"/>
              <a:t>Tristesse</a:t>
            </a:r>
            <a:r>
              <a:rPr lang="pt-PT" dirty="0" smtClean="0"/>
              <a:t>” </a:t>
            </a:r>
            <a:r>
              <a:rPr lang="pt-PT" dirty="0" err="1" smtClean="0"/>
              <a:t>building</a:t>
            </a:r>
            <a:r>
              <a:rPr lang="pt-PT" dirty="0" smtClean="0"/>
              <a:t>, in Berlin, </a:t>
            </a:r>
            <a:r>
              <a:rPr lang="pt-PT" dirty="0" err="1" smtClean="0"/>
              <a:t>by</a:t>
            </a:r>
            <a:r>
              <a:rPr lang="pt-PT" dirty="0" smtClean="0"/>
              <a:t> Álvaro Siza)</a:t>
            </a:r>
            <a:endParaRPr lang="pt-PT" dirty="0"/>
          </a:p>
        </p:txBody>
      </p:sp>
      <p:sp>
        <p:nvSpPr>
          <p:cNvPr id="11" name="Título 1"/>
          <p:cNvSpPr txBox="1">
            <a:spLocks/>
          </p:cNvSpPr>
          <p:nvPr/>
        </p:nvSpPr>
        <p:spPr>
          <a:xfrm>
            <a:off x="457200" y="116633"/>
            <a:ext cx="8229600" cy="416518"/>
          </a:xfrm>
          <a:prstGeom prst="rect">
            <a:avLst/>
          </a:prstGeom>
        </p:spPr>
        <p:txBody>
          <a:bodyPr vert="horz" lIns="91440" tIns="45720" rIns="91440" bIns="45720" rtlCol="0" anchor="ctr">
            <a:normAutofit fontScale="5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u="sng" dirty="0" smtClean="0"/>
              <a:t>Portuguese Architecture</a:t>
            </a:r>
            <a:r>
              <a:rPr lang="en-US" dirty="0" smtClean="0"/>
              <a:t>, home and abroad…</a:t>
            </a:r>
            <a:endParaRPr lang="en-US" dirty="0"/>
          </a:p>
        </p:txBody>
      </p:sp>
    </p:spTree>
    <p:extLst>
      <p:ext uri="{BB962C8B-B14F-4D97-AF65-F5344CB8AC3E}">
        <p14:creationId xmlns:p14="http://schemas.microsoft.com/office/powerpoint/2010/main" val="312118948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9"/>
            <a:ext cx="8229600" cy="922113"/>
          </a:xfrm>
        </p:spPr>
        <p:txBody>
          <a:bodyPr>
            <a:normAutofit fontScale="90000"/>
          </a:bodyPr>
          <a:lstStyle/>
          <a:p>
            <a:r>
              <a:rPr lang="pt-PT" u="sng" dirty="0" smtClean="0"/>
              <a:t>Portuguese </a:t>
            </a:r>
            <a:r>
              <a:rPr lang="pt-PT" u="sng" dirty="0" err="1" smtClean="0"/>
              <a:t>Literature</a:t>
            </a:r>
            <a:r>
              <a:rPr lang="pt-PT" dirty="0" smtClean="0"/>
              <a:t/>
            </a:r>
            <a:br>
              <a:rPr lang="pt-PT" dirty="0" smtClean="0"/>
            </a:br>
            <a:r>
              <a:rPr lang="pt-PT" dirty="0" smtClean="0"/>
              <a:t>José Saramago (1922-2010)</a:t>
            </a:r>
            <a:endParaRPr lang="pt-PT" dirty="0"/>
          </a:p>
        </p:txBody>
      </p:sp>
      <p:sp>
        <p:nvSpPr>
          <p:cNvPr id="3" name="Marcador de Posição de Conteúdo 2"/>
          <p:cNvSpPr>
            <a:spLocks noGrp="1"/>
          </p:cNvSpPr>
          <p:nvPr>
            <p:ph idx="1"/>
          </p:nvPr>
        </p:nvSpPr>
        <p:spPr>
          <a:xfrm>
            <a:off x="179512" y="1556792"/>
            <a:ext cx="4536504" cy="4222278"/>
          </a:xfrm>
        </p:spPr>
        <p:txBody>
          <a:bodyPr>
            <a:normAutofit fontScale="70000" lnSpcReduction="20000"/>
          </a:bodyPr>
          <a:lstStyle/>
          <a:p>
            <a:r>
              <a:rPr lang="en-US" dirty="0" smtClean="0"/>
              <a:t>In </a:t>
            </a:r>
            <a:r>
              <a:rPr lang="en-US" dirty="0"/>
              <a:t>1992, the Government of Portugal  ordered the removal of </a:t>
            </a:r>
            <a:r>
              <a:rPr lang="en-US" dirty="0" smtClean="0"/>
              <a:t>”</a:t>
            </a:r>
            <a:r>
              <a:rPr lang="en-US" i="1" dirty="0" smtClean="0"/>
              <a:t>The </a:t>
            </a:r>
            <a:r>
              <a:rPr lang="en-US" i="1" dirty="0"/>
              <a:t>Gospel According to Jesus </a:t>
            </a:r>
            <a:r>
              <a:rPr lang="en-US" i="1" dirty="0" smtClean="0"/>
              <a:t>Christ”</a:t>
            </a:r>
            <a:r>
              <a:rPr lang="en-US" dirty="0"/>
              <a:t> from </a:t>
            </a:r>
            <a:r>
              <a:rPr lang="en-US" dirty="0" smtClean="0"/>
              <a:t>the </a:t>
            </a:r>
            <a:r>
              <a:rPr lang="en-US" dirty="0" err="1" smtClean="0"/>
              <a:t>Aristeion</a:t>
            </a:r>
            <a:r>
              <a:rPr lang="en-US" dirty="0" smtClean="0"/>
              <a:t> </a:t>
            </a:r>
            <a:r>
              <a:rPr lang="en-US" dirty="0"/>
              <a:t>Prize's shortlist, claiming the work was religiously offensive</a:t>
            </a:r>
            <a:r>
              <a:rPr lang="en-US" dirty="0" smtClean="0"/>
              <a:t>.</a:t>
            </a:r>
          </a:p>
          <a:p>
            <a:endParaRPr lang="en-US" dirty="0" smtClean="0"/>
          </a:p>
          <a:p>
            <a:r>
              <a:rPr lang="en-US" dirty="0" smtClean="0"/>
              <a:t>Disheartened </a:t>
            </a:r>
            <a:r>
              <a:rPr lang="en-US" dirty="0"/>
              <a:t>by this political censorship of his work</a:t>
            </a:r>
            <a:r>
              <a:rPr lang="en-US" dirty="0" smtClean="0"/>
              <a:t>,</a:t>
            </a:r>
            <a:r>
              <a:rPr lang="en-US" dirty="0"/>
              <a:t> </a:t>
            </a:r>
            <a:r>
              <a:rPr lang="en-US" dirty="0" err="1"/>
              <a:t>Saramago</a:t>
            </a:r>
            <a:r>
              <a:rPr lang="en-US" dirty="0"/>
              <a:t> went into exile on the Spanish island of Lanzarote, upon which he resided until his death in 2010</a:t>
            </a:r>
            <a:r>
              <a:rPr lang="en-US" dirty="0" smtClean="0"/>
              <a:t>.</a:t>
            </a:r>
            <a:endParaRPr lang="pt-PT" dirty="0"/>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040" y="1538685"/>
            <a:ext cx="4104084" cy="3978547"/>
          </a:xfrm>
          <a:prstGeom prst="rect">
            <a:avLst/>
          </a:prstGeom>
        </p:spPr>
      </p:pic>
      <p:sp>
        <p:nvSpPr>
          <p:cNvPr id="7" name="Marcador de Posição de Conteúdo 2"/>
          <p:cNvSpPr txBox="1">
            <a:spLocks/>
          </p:cNvSpPr>
          <p:nvPr/>
        </p:nvSpPr>
        <p:spPr>
          <a:xfrm>
            <a:off x="539552" y="5589241"/>
            <a:ext cx="8352928" cy="11521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1998 Nobel Prize in literature</a:t>
            </a:r>
            <a:endParaRPr lang="pt-PT" dirty="0"/>
          </a:p>
        </p:txBody>
      </p:sp>
    </p:spTree>
    <p:extLst>
      <p:ext uri="{BB962C8B-B14F-4D97-AF65-F5344CB8AC3E}">
        <p14:creationId xmlns:p14="http://schemas.microsoft.com/office/powerpoint/2010/main" val="155867383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88641"/>
            <a:ext cx="8229600" cy="720080"/>
          </a:xfrm>
        </p:spPr>
        <p:txBody>
          <a:bodyPr>
            <a:normAutofit fontScale="90000"/>
          </a:bodyPr>
          <a:lstStyle/>
          <a:p>
            <a:r>
              <a:rPr lang="pt-PT" dirty="0" smtClean="0"/>
              <a:t>“…</a:t>
            </a:r>
            <a:r>
              <a:rPr lang="pt-PT" dirty="0" err="1" smtClean="0"/>
              <a:t>even</a:t>
            </a:r>
            <a:r>
              <a:rPr lang="pt-PT" dirty="0" smtClean="0"/>
              <a:t> </a:t>
            </a:r>
            <a:r>
              <a:rPr lang="pt-PT" dirty="0" err="1" smtClean="0"/>
              <a:t>McDonalds</a:t>
            </a:r>
            <a:r>
              <a:rPr lang="pt-PT" dirty="0" smtClean="0"/>
              <a:t> </a:t>
            </a:r>
            <a:r>
              <a:rPr lang="pt-PT" dirty="0" err="1" smtClean="0"/>
              <a:t>has</a:t>
            </a:r>
            <a:r>
              <a:rPr lang="pt-PT" dirty="0" smtClean="0"/>
              <a:t> </a:t>
            </a:r>
            <a:r>
              <a:rPr lang="pt-PT" dirty="0" err="1" smtClean="0"/>
              <a:t>class</a:t>
            </a:r>
            <a:r>
              <a:rPr lang="pt-PT" dirty="0" smtClean="0"/>
              <a:t>, in Porto” </a:t>
            </a:r>
            <a:r>
              <a:rPr lang="pt-PT" sz="1800" dirty="0" smtClean="0"/>
              <a:t>(</a:t>
            </a:r>
            <a:r>
              <a:rPr lang="pt-PT" sz="1800" dirty="0" err="1" smtClean="0"/>
              <a:t>quote</a:t>
            </a:r>
            <a:r>
              <a:rPr lang="pt-PT" sz="1800" dirty="0" smtClean="0"/>
              <a:t> </a:t>
            </a:r>
            <a:r>
              <a:rPr lang="pt-PT" sz="1800" dirty="0" err="1" smtClean="0"/>
              <a:t>from</a:t>
            </a:r>
            <a:r>
              <a:rPr lang="pt-PT" sz="1800" dirty="0" smtClean="0"/>
              <a:t> a </a:t>
            </a:r>
            <a:r>
              <a:rPr lang="pt-PT" sz="1800" dirty="0" err="1" smtClean="0"/>
              <a:t>travel</a:t>
            </a:r>
            <a:r>
              <a:rPr lang="pt-PT" sz="1800" dirty="0" smtClean="0"/>
              <a:t> blog)</a:t>
            </a:r>
            <a:endParaRPr lang="pt-PT" sz="1800" dirty="0"/>
          </a:p>
        </p:txBody>
      </p:sp>
      <p:pic>
        <p:nvPicPr>
          <p:cNvPr id="6" name="Marcador de Posição de Conteúd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99992" y="1112056"/>
            <a:ext cx="4649074" cy="3045945"/>
          </a:xfrm>
        </p:spPr>
      </p:pic>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158001"/>
            <a:ext cx="5084997" cy="2699998"/>
          </a:xfrm>
          <a:prstGeom prst="rect">
            <a:avLst/>
          </a:prstGeom>
        </p:spPr>
      </p:pic>
      <p:pic>
        <p:nvPicPr>
          <p:cNvPr id="8" name="Image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5936" y="4149080"/>
            <a:ext cx="5136571" cy="2727383"/>
          </a:xfrm>
          <a:prstGeom prst="rect">
            <a:avLst/>
          </a:prstGeom>
        </p:spPr>
      </p:pic>
      <p:sp>
        <p:nvSpPr>
          <p:cNvPr id="11" name="Marcador de Posição de Conteúdo 2"/>
          <p:cNvSpPr txBox="1">
            <a:spLocks/>
          </p:cNvSpPr>
          <p:nvPr/>
        </p:nvSpPr>
        <p:spPr>
          <a:xfrm>
            <a:off x="107505" y="1052736"/>
            <a:ext cx="4320480" cy="25922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smtClean="0"/>
              <a:t>Former Imperial Café, turned McDonalds restaurant, but where one can still find “</a:t>
            </a:r>
            <a:r>
              <a:rPr lang="en-US" sz="2000" dirty="0" err="1" smtClean="0"/>
              <a:t>pasteis</a:t>
            </a:r>
            <a:r>
              <a:rPr lang="en-US" sz="2000" dirty="0" smtClean="0"/>
              <a:t> de </a:t>
            </a:r>
            <a:r>
              <a:rPr lang="en-US" sz="2000" dirty="0" err="1" smtClean="0"/>
              <a:t>nata</a:t>
            </a:r>
            <a:r>
              <a:rPr lang="en-US" sz="2000" dirty="0" smtClean="0"/>
              <a:t>”, the </a:t>
            </a:r>
            <a:r>
              <a:rPr lang="en-US" sz="2000" dirty="0" err="1" smtClean="0"/>
              <a:t>portuguese</a:t>
            </a:r>
            <a:r>
              <a:rPr lang="en-US" sz="2000" dirty="0" smtClean="0"/>
              <a:t> custard tart.</a:t>
            </a:r>
          </a:p>
        </p:txBody>
      </p:sp>
      <p:pic>
        <p:nvPicPr>
          <p:cNvPr id="12" name="Imagem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616" y="2564904"/>
            <a:ext cx="2141195" cy="1425233"/>
          </a:xfrm>
          <a:prstGeom prst="rect">
            <a:avLst/>
          </a:prstGeom>
        </p:spPr>
      </p:pic>
    </p:spTree>
    <p:extLst>
      <p:ext uri="{BB962C8B-B14F-4D97-AF65-F5344CB8AC3E}">
        <p14:creationId xmlns:p14="http://schemas.microsoft.com/office/powerpoint/2010/main" val="360714607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457200" y="404665"/>
            <a:ext cx="8229600" cy="5721499"/>
          </a:xfrm>
        </p:spPr>
        <p:txBody>
          <a:bodyPr>
            <a:normAutofit fontScale="92500" lnSpcReduction="20000"/>
          </a:bodyPr>
          <a:lstStyle/>
          <a:p>
            <a:pPr marL="0" indent="0">
              <a:buNone/>
            </a:pPr>
            <a:endParaRPr lang="en-US" sz="1400" dirty="0">
              <a:solidFill>
                <a:schemeClr val="bg1">
                  <a:lumMod val="95000"/>
                </a:schemeClr>
              </a:solidFill>
              <a:latin typeface="FixedsysTTF" panose="02000009000000000000" pitchFamily="49" charset="0"/>
            </a:endParaRPr>
          </a:p>
          <a:p>
            <a:pPr marL="0" indent="0">
              <a:buNone/>
            </a:pPr>
            <a:r>
              <a:rPr lang="en-US" sz="1400" dirty="0">
                <a:solidFill>
                  <a:schemeClr val="bg1">
                    <a:lumMod val="95000"/>
                  </a:schemeClr>
                </a:solidFill>
                <a:latin typeface="FixedsysTTF" panose="02000009000000000000" pitchFamily="49" charset="0"/>
              </a:rPr>
              <a:t>A problem has been detected and Windows has been shut down to prevent damage</a:t>
            </a:r>
          </a:p>
          <a:p>
            <a:pPr marL="0" indent="0">
              <a:buNone/>
            </a:pPr>
            <a:r>
              <a:rPr lang="en-US" sz="1400" dirty="0">
                <a:solidFill>
                  <a:schemeClr val="bg1">
                    <a:lumMod val="95000"/>
                  </a:schemeClr>
                </a:solidFill>
                <a:latin typeface="FixedsysTTF" panose="02000009000000000000" pitchFamily="49" charset="0"/>
              </a:rPr>
              <a:t>to your computer.</a:t>
            </a:r>
          </a:p>
          <a:p>
            <a:pPr marL="0" indent="0">
              <a:buNone/>
            </a:pPr>
            <a:endParaRPr lang="en-US" sz="1400" dirty="0">
              <a:solidFill>
                <a:schemeClr val="bg1">
                  <a:lumMod val="95000"/>
                </a:schemeClr>
              </a:solidFill>
              <a:latin typeface="FixedsysTTF" panose="02000009000000000000" pitchFamily="49" charset="0"/>
            </a:endParaRPr>
          </a:p>
          <a:p>
            <a:pPr marL="0" indent="0">
              <a:buNone/>
            </a:pPr>
            <a:r>
              <a:rPr lang="en-US" sz="1400" dirty="0">
                <a:solidFill>
                  <a:schemeClr val="bg1">
                    <a:lumMod val="95000"/>
                  </a:schemeClr>
                </a:solidFill>
                <a:latin typeface="FixedsysTTF" panose="02000009000000000000" pitchFamily="49" charset="0"/>
              </a:rPr>
              <a:t>The problem seems to be caused by the following file: SPCMDCON.SYS</a:t>
            </a:r>
          </a:p>
          <a:p>
            <a:pPr marL="0" indent="0">
              <a:buNone/>
            </a:pPr>
            <a:endParaRPr lang="en-US" sz="1400" dirty="0">
              <a:solidFill>
                <a:schemeClr val="bg1">
                  <a:lumMod val="95000"/>
                </a:schemeClr>
              </a:solidFill>
              <a:latin typeface="FixedsysTTF" panose="02000009000000000000" pitchFamily="49" charset="0"/>
            </a:endParaRPr>
          </a:p>
          <a:p>
            <a:pPr marL="0" indent="0">
              <a:buNone/>
            </a:pPr>
            <a:r>
              <a:rPr lang="en-US" sz="1400" dirty="0">
                <a:solidFill>
                  <a:schemeClr val="bg1">
                    <a:lumMod val="95000"/>
                  </a:schemeClr>
                </a:solidFill>
                <a:latin typeface="FixedsysTTF" panose="02000009000000000000" pitchFamily="49" charset="0"/>
              </a:rPr>
              <a:t>PAGE_FAULT_IN_NONPAGED_AREA</a:t>
            </a:r>
          </a:p>
          <a:p>
            <a:pPr marL="0" indent="0">
              <a:buNone/>
            </a:pPr>
            <a:endParaRPr lang="en-US" sz="1400" dirty="0">
              <a:solidFill>
                <a:schemeClr val="bg1">
                  <a:lumMod val="95000"/>
                </a:schemeClr>
              </a:solidFill>
              <a:latin typeface="FixedsysTTF" panose="02000009000000000000" pitchFamily="49" charset="0"/>
            </a:endParaRPr>
          </a:p>
          <a:p>
            <a:pPr marL="0" indent="0">
              <a:buNone/>
            </a:pPr>
            <a:r>
              <a:rPr lang="en-US" sz="1400" dirty="0">
                <a:solidFill>
                  <a:schemeClr val="bg1">
                    <a:lumMod val="95000"/>
                  </a:schemeClr>
                </a:solidFill>
                <a:latin typeface="FixedsysTTF" panose="02000009000000000000" pitchFamily="49" charset="0"/>
              </a:rPr>
              <a:t>If this is the first time you've seen this stop error screen,</a:t>
            </a:r>
          </a:p>
          <a:p>
            <a:pPr marL="0" indent="0">
              <a:buNone/>
            </a:pPr>
            <a:r>
              <a:rPr lang="en-US" sz="1400" dirty="0">
                <a:solidFill>
                  <a:schemeClr val="bg1">
                    <a:lumMod val="95000"/>
                  </a:schemeClr>
                </a:solidFill>
                <a:latin typeface="FixedsysTTF" panose="02000009000000000000" pitchFamily="49" charset="0"/>
              </a:rPr>
              <a:t>restart your computer. If this screen appears again, follow</a:t>
            </a:r>
          </a:p>
          <a:p>
            <a:pPr marL="0" indent="0">
              <a:buNone/>
            </a:pPr>
            <a:r>
              <a:rPr lang="en-US" sz="1400" dirty="0">
                <a:solidFill>
                  <a:schemeClr val="bg1">
                    <a:lumMod val="95000"/>
                  </a:schemeClr>
                </a:solidFill>
                <a:latin typeface="FixedsysTTF" panose="02000009000000000000" pitchFamily="49" charset="0"/>
              </a:rPr>
              <a:t>these steps:</a:t>
            </a:r>
          </a:p>
          <a:p>
            <a:pPr marL="0" indent="0">
              <a:buNone/>
            </a:pPr>
            <a:endParaRPr lang="en-US" sz="1400" dirty="0">
              <a:solidFill>
                <a:schemeClr val="bg1">
                  <a:lumMod val="95000"/>
                </a:schemeClr>
              </a:solidFill>
              <a:latin typeface="FixedsysTTF" panose="02000009000000000000" pitchFamily="49" charset="0"/>
            </a:endParaRPr>
          </a:p>
          <a:p>
            <a:pPr marL="0" indent="0">
              <a:buNone/>
            </a:pPr>
            <a:r>
              <a:rPr lang="en-US" sz="1400" dirty="0">
                <a:solidFill>
                  <a:schemeClr val="bg1">
                    <a:lumMod val="95000"/>
                  </a:schemeClr>
                </a:solidFill>
                <a:latin typeface="FixedsysTTF" panose="02000009000000000000" pitchFamily="49" charset="0"/>
              </a:rPr>
              <a:t>Check to make sure any new hardware or software is properly installed.</a:t>
            </a:r>
          </a:p>
          <a:p>
            <a:pPr marL="0" indent="0">
              <a:buNone/>
            </a:pPr>
            <a:r>
              <a:rPr lang="en-US" sz="1400" dirty="0">
                <a:solidFill>
                  <a:schemeClr val="bg1">
                    <a:lumMod val="95000"/>
                  </a:schemeClr>
                </a:solidFill>
                <a:latin typeface="FixedsysTTF" panose="02000009000000000000" pitchFamily="49" charset="0"/>
              </a:rPr>
              <a:t>If this is a new installation, ask your hardware or software manufacturer</a:t>
            </a:r>
          </a:p>
          <a:p>
            <a:pPr marL="0" indent="0">
              <a:buNone/>
            </a:pPr>
            <a:r>
              <a:rPr lang="en-US" sz="1400" dirty="0">
                <a:solidFill>
                  <a:schemeClr val="bg1">
                    <a:lumMod val="95000"/>
                  </a:schemeClr>
                </a:solidFill>
                <a:latin typeface="FixedsysTTF" panose="02000009000000000000" pitchFamily="49" charset="0"/>
              </a:rPr>
              <a:t>for any Windows updates you might need.</a:t>
            </a:r>
          </a:p>
          <a:p>
            <a:pPr marL="0" indent="0">
              <a:buNone/>
            </a:pPr>
            <a:endParaRPr lang="en-US" sz="1400" dirty="0">
              <a:solidFill>
                <a:schemeClr val="bg1">
                  <a:lumMod val="95000"/>
                </a:schemeClr>
              </a:solidFill>
              <a:latin typeface="FixedsysTTF" panose="02000009000000000000" pitchFamily="49" charset="0"/>
            </a:endParaRPr>
          </a:p>
          <a:p>
            <a:pPr marL="0" indent="0">
              <a:buNone/>
            </a:pPr>
            <a:r>
              <a:rPr lang="en-US" sz="1400" dirty="0">
                <a:solidFill>
                  <a:schemeClr val="bg1">
                    <a:lumMod val="95000"/>
                  </a:schemeClr>
                </a:solidFill>
                <a:latin typeface="FixedsysTTF" panose="02000009000000000000" pitchFamily="49" charset="0"/>
              </a:rPr>
              <a:t>If problems continue, disable or remove any newly installed hardware</a:t>
            </a:r>
          </a:p>
          <a:p>
            <a:pPr marL="0" indent="0">
              <a:buNone/>
            </a:pPr>
            <a:r>
              <a:rPr lang="en-US" sz="1400" dirty="0">
                <a:solidFill>
                  <a:schemeClr val="bg1">
                    <a:lumMod val="95000"/>
                  </a:schemeClr>
                </a:solidFill>
                <a:latin typeface="FixedsysTTF" panose="02000009000000000000" pitchFamily="49" charset="0"/>
              </a:rPr>
              <a:t>or software. Disable BIOS memory options such as caching or shadowing.</a:t>
            </a:r>
          </a:p>
          <a:p>
            <a:pPr marL="0" indent="0">
              <a:buNone/>
            </a:pPr>
            <a:r>
              <a:rPr lang="en-US" sz="1400" dirty="0">
                <a:solidFill>
                  <a:schemeClr val="bg1">
                    <a:lumMod val="95000"/>
                  </a:schemeClr>
                </a:solidFill>
                <a:latin typeface="FixedsysTTF" panose="02000009000000000000" pitchFamily="49" charset="0"/>
              </a:rPr>
              <a:t>If you need to use Safe Mode to remove or disable components, restart</a:t>
            </a:r>
          </a:p>
          <a:p>
            <a:pPr marL="0" indent="0">
              <a:buNone/>
            </a:pPr>
            <a:r>
              <a:rPr lang="en-US" sz="1400" dirty="0">
                <a:solidFill>
                  <a:schemeClr val="bg1">
                    <a:lumMod val="95000"/>
                  </a:schemeClr>
                </a:solidFill>
                <a:latin typeface="FixedsysTTF" panose="02000009000000000000" pitchFamily="49" charset="0"/>
              </a:rPr>
              <a:t>your computer, press F8 to select Advanced Startup Options, and then</a:t>
            </a:r>
          </a:p>
          <a:p>
            <a:pPr marL="0" indent="0">
              <a:buNone/>
            </a:pPr>
            <a:r>
              <a:rPr lang="en-US" sz="1400" dirty="0">
                <a:solidFill>
                  <a:schemeClr val="bg1">
                    <a:lumMod val="95000"/>
                  </a:schemeClr>
                </a:solidFill>
                <a:latin typeface="FixedsysTTF" panose="02000009000000000000" pitchFamily="49" charset="0"/>
              </a:rPr>
              <a:t>select Safe Mode.</a:t>
            </a:r>
          </a:p>
          <a:p>
            <a:pPr marL="0" indent="0">
              <a:buNone/>
            </a:pPr>
            <a:endParaRPr lang="en-US" sz="1400" dirty="0">
              <a:solidFill>
                <a:schemeClr val="bg1">
                  <a:lumMod val="95000"/>
                </a:schemeClr>
              </a:solidFill>
              <a:latin typeface="FixedsysTTF" panose="02000009000000000000" pitchFamily="49" charset="0"/>
            </a:endParaRPr>
          </a:p>
          <a:p>
            <a:pPr marL="0" indent="0">
              <a:buNone/>
            </a:pPr>
            <a:r>
              <a:rPr lang="en-US" sz="1400" dirty="0">
                <a:solidFill>
                  <a:schemeClr val="bg1">
                    <a:lumMod val="95000"/>
                  </a:schemeClr>
                </a:solidFill>
                <a:latin typeface="FixedsysTTF" panose="02000009000000000000" pitchFamily="49" charset="0"/>
              </a:rPr>
              <a:t>Technical information:</a:t>
            </a:r>
          </a:p>
          <a:p>
            <a:pPr marL="0" indent="0">
              <a:buNone/>
            </a:pPr>
            <a:endParaRPr lang="en-US" sz="1400" dirty="0">
              <a:solidFill>
                <a:schemeClr val="bg1">
                  <a:lumMod val="95000"/>
                </a:schemeClr>
              </a:solidFill>
              <a:latin typeface="FixedsysTTF" panose="02000009000000000000" pitchFamily="49" charset="0"/>
            </a:endParaRPr>
          </a:p>
          <a:p>
            <a:pPr marL="0" indent="0">
              <a:buNone/>
            </a:pPr>
            <a:r>
              <a:rPr lang="en-US" sz="1400" dirty="0">
                <a:solidFill>
                  <a:schemeClr val="bg1">
                    <a:lumMod val="95000"/>
                  </a:schemeClr>
                </a:solidFill>
                <a:latin typeface="FixedsysTTF" panose="02000009000000000000" pitchFamily="49" charset="0"/>
              </a:rPr>
              <a:t> *** STOP: 0x00000050 (0xFD3094C2,0x00000001,0xFBFE7617,0x0000 0000)</a:t>
            </a:r>
          </a:p>
          <a:p>
            <a:pPr marL="0" indent="0">
              <a:buNone/>
            </a:pPr>
            <a:endParaRPr lang="en-US" sz="1400" dirty="0">
              <a:solidFill>
                <a:schemeClr val="bg1">
                  <a:lumMod val="95000"/>
                </a:schemeClr>
              </a:solidFill>
              <a:latin typeface="FixedsysTTF" panose="02000009000000000000" pitchFamily="49" charset="0"/>
            </a:endParaRPr>
          </a:p>
          <a:p>
            <a:pPr marL="0" indent="0">
              <a:buNone/>
            </a:pPr>
            <a:endParaRPr lang="en-US" sz="1400" dirty="0">
              <a:solidFill>
                <a:schemeClr val="bg1">
                  <a:lumMod val="95000"/>
                </a:schemeClr>
              </a:solidFill>
              <a:latin typeface="FixedsysTTF" panose="02000009000000000000" pitchFamily="49" charset="0"/>
            </a:endParaRPr>
          </a:p>
          <a:p>
            <a:pPr marL="0" indent="0">
              <a:buNone/>
            </a:pPr>
            <a:r>
              <a:rPr lang="en-US" sz="1400" dirty="0">
                <a:solidFill>
                  <a:schemeClr val="bg1">
                    <a:lumMod val="95000"/>
                  </a:schemeClr>
                </a:solidFill>
                <a:latin typeface="FixedsysTTF" panose="02000009000000000000" pitchFamily="49" charset="0"/>
              </a:rPr>
              <a:t> *** SPCMDCON.SYS - Address FBFE7617 base at FBFE5000, </a:t>
            </a:r>
            <a:r>
              <a:rPr lang="en-US" sz="1400" dirty="0" err="1">
                <a:solidFill>
                  <a:schemeClr val="bg1">
                    <a:lumMod val="95000"/>
                  </a:schemeClr>
                </a:solidFill>
                <a:latin typeface="FixedsysTTF" panose="02000009000000000000" pitchFamily="49" charset="0"/>
              </a:rPr>
              <a:t>DateStamp</a:t>
            </a:r>
            <a:r>
              <a:rPr lang="en-US" sz="1400" dirty="0">
                <a:solidFill>
                  <a:schemeClr val="bg1">
                    <a:lumMod val="95000"/>
                  </a:schemeClr>
                </a:solidFill>
                <a:latin typeface="FixedsysTTF" panose="02000009000000000000" pitchFamily="49" charset="0"/>
              </a:rPr>
              <a:t> 3d6dd67c</a:t>
            </a:r>
            <a:endParaRPr lang="pt-PT" sz="1400" dirty="0">
              <a:solidFill>
                <a:schemeClr val="bg1">
                  <a:lumMod val="95000"/>
                </a:schemeClr>
              </a:solidFill>
              <a:latin typeface="FixedsysTTF" panose="02000009000000000000" pitchFamily="49" charset="0"/>
            </a:endParaRPr>
          </a:p>
        </p:txBody>
      </p:sp>
    </p:spTree>
    <p:extLst>
      <p:ext uri="{BB962C8B-B14F-4D97-AF65-F5344CB8AC3E}">
        <p14:creationId xmlns:p14="http://schemas.microsoft.com/office/powerpoint/2010/main" val="406143951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PT" dirty="0" smtClean="0"/>
              <a:t/>
            </a:r>
            <a:br>
              <a:rPr lang="pt-PT" dirty="0" smtClean="0"/>
            </a:br>
            <a:endParaRPr lang="pt-PT" dirty="0"/>
          </a:p>
        </p:txBody>
      </p:sp>
      <p:sp>
        <p:nvSpPr>
          <p:cNvPr id="3" name="Marcador de Posição de Conteúdo 2"/>
          <p:cNvSpPr>
            <a:spLocks noGrp="1"/>
          </p:cNvSpPr>
          <p:nvPr>
            <p:ph idx="1"/>
          </p:nvPr>
        </p:nvSpPr>
        <p:spPr>
          <a:xfrm>
            <a:off x="457200" y="476673"/>
            <a:ext cx="8229600" cy="5649491"/>
          </a:xfrm>
        </p:spPr>
        <p:txBody>
          <a:bodyPr/>
          <a:lstStyle/>
          <a:p>
            <a:pPr marL="0" indent="0" algn="ctr">
              <a:buNone/>
            </a:pPr>
            <a:endParaRPr lang="pt-PT" dirty="0" smtClean="0"/>
          </a:p>
          <a:p>
            <a:pPr marL="0" indent="0" algn="ctr">
              <a:buNone/>
            </a:pPr>
            <a:endParaRPr lang="pt-PT" sz="9600" b="1" dirty="0" smtClean="0"/>
          </a:p>
          <a:p>
            <a:pPr marL="0" indent="0" algn="ctr">
              <a:buNone/>
            </a:pPr>
            <a:r>
              <a:rPr lang="pt-PT" sz="6000" b="1" dirty="0" smtClean="0"/>
              <a:t>KEEP CALM</a:t>
            </a:r>
            <a:br>
              <a:rPr lang="pt-PT" sz="6000" b="1" dirty="0" smtClean="0"/>
            </a:br>
            <a:r>
              <a:rPr lang="pt-PT" sz="6000" b="1" dirty="0" smtClean="0"/>
              <a:t>AND</a:t>
            </a:r>
            <a:endParaRPr lang="pt-PT" sz="6000" dirty="0" smtClean="0"/>
          </a:p>
          <a:p>
            <a:pPr marL="0" indent="0" algn="ctr">
              <a:buNone/>
            </a:pPr>
            <a:r>
              <a:rPr lang="pt-PT" sz="6000" b="1" dirty="0" smtClean="0"/>
              <a:t>CARRY ON</a:t>
            </a:r>
            <a:endParaRPr lang="pt-PT" sz="6000" b="1"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0"/>
            <a:ext cx="4582182" cy="6858000"/>
          </a:xfrm>
          <a:prstGeom prst="rect">
            <a:avLst/>
          </a:prstGeom>
        </p:spPr>
      </p:pic>
    </p:spTree>
    <p:extLst>
      <p:ext uri="{BB962C8B-B14F-4D97-AF65-F5344CB8AC3E}">
        <p14:creationId xmlns:p14="http://schemas.microsoft.com/office/powerpoint/2010/main" val="385978783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dirty="0" err="1" smtClean="0"/>
              <a:t>This</a:t>
            </a:r>
            <a:r>
              <a:rPr lang="pt-PT" dirty="0" smtClean="0"/>
              <a:t> </a:t>
            </a:r>
            <a:r>
              <a:rPr lang="pt-PT" dirty="0" err="1" smtClean="0"/>
              <a:t>week</a:t>
            </a:r>
            <a:r>
              <a:rPr lang="pt-PT" dirty="0" smtClean="0"/>
              <a:t> in </a:t>
            </a:r>
            <a:r>
              <a:rPr lang="pt-PT" dirty="0" err="1" smtClean="0"/>
              <a:t>the</a:t>
            </a:r>
            <a:r>
              <a:rPr lang="pt-PT" dirty="0" smtClean="0"/>
              <a:t> </a:t>
            </a:r>
            <a:r>
              <a:rPr lang="pt-PT" dirty="0" err="1" smtClean="0"/>
              <a:t>news</a:t>
            </a:r>
            <a:r>
              <a:rPr lang="pt-PT" dirty="0" smtClean="0"/>
              <a:t>…</a:t>
            </a:r>
            <a:endParaRPr lang="pt-PT" dirty="0"/>
          </a:p>
        </p:txBody>
      </p:sp>
      <p:sp>
        <p:nvSpPr>
          <p:cNvPr id="3" name="Marcador de Posição de Conteúdo 2"/>
          <p:cNvSpPr>
            <a:spLocks noGrp="1"/>
          </p:cNvSpPr>
          <p:nvPr>
            <p:ph idx="1"/>
          </p:nvPr>
        </p:nvSpPr>
        <p:spPr>
          <a:xfrm>
            <a:off x="251520" y="1362782"/>
            <a:ext cx="4536504" cy="4569372"/>
          </a:xfrm>
        </p:spPr>
        <p:txBody>
          <a:bodyPr>
            <a:normAutofit lnSpcReduction="10000"/>
          </a:bodyPr>
          <a:lstStyle/>
          <a:p>
            <a:pPr lvl="1"/>
            <a:r>
              <a:rPr lang="en-US" dirty="0"/>
              <a:t>Portugal said on Sunday it would exit its three-year 78-billion-euro bailout this month without a precautionary credit line, as the country returns to growth after years of painful austerity and unpopular </a:t>
            </a:r>
            <a:r>
              <a:rPr lang="en-US" dirty="0" smtClean="0"/>
              <a:t>reforms (Reuters)</a:t>
            </a:r>
            <a:endParaRPr lang="pt-PT"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3008" y="1350705"/>
            <a:ext cx="3957940" cy="4526567"/>
          </a:xfrm>
          <a:prstGeom prst="rect">
            <a:avLst/>
          </a:prstGeom>
        </p:spPr>
      </p:pic>
    </p:spTree>
    <p:extLst>
      <p:ext uri="{BB962C8B-B14F-4D97-AF65-F5344CB8AC3E}">
        <p14:creationId xmlns:p14="http://schemas.microsoft.com/office/powerpoint/2010/main" val="112348800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457200" y="2780929"/>
            <a:ext cx="8229600" cy="3345235"/>
          </a:xfrm>
        </p:spPr>
        <p:txBody>
          <a:bodyPr/>
          <a:lstStyle/>
          <a:p>
            <a:pPr marL="0" indent="0" algn="ctr">
              <a:buNone/>
            </a:pPr>
            <a:r>
              <a:rPr lang="pt-PT" dirty="0" smtClean="0">
                <a:solidFill>
                  <a:schemeClr val="bg1">
                    <a:lumMod val="95000"/>
                  </a:schemeClr>
                </a:solidFill>
              </a:rPr>
              <a:t>to </a:t>
            </a:r>
            <a:r>
              <a:rPr lang="pt-PT" dirty="0" err="1" smtClean="0">
                <a:solidFill>
                  <a:schemeClr val="bg1">
                    <a:lumMod val="95000"/>
                  </a:schemeClr>
                </a:solidFill>
              </a:rPr>
              <a:t>be</a:t>
            </a:r>
            <a:r>
              <a:rPr lang="pt-PT" dirty="0" smtClean="0">
                <a:solidFill>
                  <a:schemeClr val="bg1">
                    <a:lumMod val="95000"/>
                  </a:schemeClr>
                </a:solidFill>
              </a:rPr>
              <a:t> </a:t>
            </a:r>
            <a:r>
              <a:rPr lang="pt-PT" dirty="0" err="1" smtClean="0">
                <a:solidFill>
                  <a:schemeClr val="bg1">
                    <a:lumMod val="95000"/>
                  </a:schemeClr>
                </a:solidFill>
              </a:rPr>
              <a:t>continued</a:t>
            </a:r>
            <a:r>
              <a:rPr lang="pt-PT" dirty="0" smtClean="0">
                <a:solidFill>
                  <a:schemeClr val="bg1">
                    <a:lumMod val="95000"/>
                  </a:schemeClr>
                </a:solidFill>
              </a:rPr>
              <a:t>…</a:t>
            </a:r>
            <a:endParaRPr lang="pt-PT" dirty="0">
              <a:solidFill>
                <a:schemeClr val="bg1">
                  <a:lumMod val="95000"/>
                </a:schemeClr>
              </a:solidFill>
            </a:endParaRPr>
          </a:p>
        </p:txBody>
      </p:sp>
    </p:spTree>
    <p:extLst>
      <p:ext uri="{BB962C8B-B14F-4D97-AF65-F5344CB8AC3E}">
        <p14:creationId xmlns:p14="http://schemas.microsoft.com/office/powerpoint/2010/main" val="103969311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dirty="0" smtClean="0"/>
              <a:t>… </a:t>
            </a:r>
            <a:r>
              <a:rPr lang="pt-PT" dirty="0" err="1" smtClean="0"/>
              <a:t>bonus</a:t>
            </a:r>
            <a:r>
              <a:rPr lang="pt-PT" dirty="0" smtClean="0"/>
              <a:t> </a:t>
            </a:r>
            <a:r>
              <a:rPr lang="pt-PT" dirty="0" err="1" smtClean="0"/>
              <a:t>tracks</a:t>
            </a:r>
            <a:r>
              <a:rPr lang="pt-PT" dirty="0" smtClean="0"/>
              <a:t>…</a:t>
            </a:r>
            <a:br>
              <a:rPr lang="pt-PT" dirty="0" smtClean="0"/>
            </a:br>
            <a:endParaRPr lang="pt-PT" sz="1400" dirty="0"/>
          </a:p>
        </p:txBody>
      </p:sp>
      <p:sp>
        <p:nvSpPr>
          <p:cNvPr id="3" name="Marcador de Posição de Conteúdo 2"/>
          <p:cNvSpPr>
            <a:spLocks noGrp="1"/>
          </p:cNvSpPr>
          <p:nvPr>
            <p:ph idx="1"/>
          </p:nvPr>
        </p:nvSpPr>
        <p:spPr>
          <a:xfrm>
            <a:off x="179512" y="1600201"/>
            <a:ext cx="8712968" cy="4525963"/>
          </a:xfrm>
        </p:spPr>
        <p:txBody>
          <a:bodyPr>
            <a:normAutofit fontScale="55000" lnSpcReduction="20000"/>
          </a:bodyPr>
          <a:lstStyle/>
          <a:p>
            <a:r>
              <a:rPr lang="pt-PT" dirty="0" smtClean="0"/>
              <a:t>Portugal – </a:t>
            </a:r>
            <a:r>
              <a:rPr lang="pt-PT" dirty="0" err="1" smtClean="0"/>
              <a:t>The</a:t>
            </a:r>
            <a:r>
              <a:rPr lang="pt-PT" dirty="0" smtClean="0"/>
              <a:t> </a:t>
            </a:r>
            <a:r>
              <a:rPr lang="pt-PT" dirty="0" err="1"/>
              <a:t>b</a:t>
            </a:r>
            <a:r>
              <a:rPr lang="pt-PT" dirty="0" err="1" smtClean="0"/>
              <a:t>eauty</a:t>
            </a:r>
            <a:r>
              <a:rPr lang="pt-PT" dirty="0" smtClean="0"/>
              <a:t> </a:t>
            </a:r>
            <a:r>
              <a:rPr lang="pt-PT" dirty="0" err="1" smtClean="0"/>
              <a:t>of</a:t>
            </a:r>
            <a:r>
              <a:rPr lang="pt-PT" dirty="0" smtClean="0"/>
              <a:t> </a:t>
            </a:r>
            <a:r>
              <a:rPr lang="pt-PT" dirty="0" err="1" smtClean="0"/>
              <a:t>simplicity</a:t>
            </a:r>
            <a:r>
              <a:rPr lang="pt-PT" dirty="0"/>
              <a:t> </a:t>
            </a:r>
            <a:r>
              <a:rPr lang="pt-PT" dirty="0" smtClean="0"/>
              <a:t>(</a:t>
            </a:r>
            <a:r>
              <a:rPr lang="pt-PT" dirty="0" smtClean="0">
                <a:hlinkClick r:id="rId2"/>
              </a:rPr>
              <a:t>http</a:t>
            </a:r>
            <a:r>
              <a:rPr lang="pt-PT" dirty="0">
                <a:hlinkClick r:id="rId2"/>
              </a:rPr>
              <a:t>://</a:t>
            </a:r>
            <a:r>
              <a:rPr lang="pt-PT" dirty="0" smtClean="0">
                <a:hlinkClick r:id="rId2"/>
              </a:rPr>
              <a:t>vimeo.com/33294024</a:t>
            </a:r>
            <a:r>
              <a:rPr lang="pt-PT" dirty="0" smtClean="0"/>
              <a:t> </a:t>
            </a:r>
            <a:r>
              <a:rPr lang="pt-PT" dirty="0" err="1" smtClean="0"/>
              <a:t>or</a:t>
            </a:r>
            <a:r>
              <a:rPr lang="pt-PT" dirty="0" smtClean="0"/>
              <a:t> </a:t>
            </a:r>
            <a:r>
              <a:rPr lang="pt-PT" dirty="0" smtClean="0">
                <a:hlinkClick r:id="rId3"/>
              </a:rPr>
              <a:t>www.youtube.com/</a:t>
            </a:r>
            <a:r>
              <a:rPr lang="pt-PT" dirty="0" err="1" smtClean="0">
                <a:hlinkClick r:id="rId3"/>
              </a:rPr>
              <a:t>watch?v</a:t>
            </a:r>
            <a:r>
              <a:rPr lang="pt-PT" dirty="0" smtClean="0">
                <a:hlinkClick r:id="rId3"/>
              </a:rPr>
              <a:t>=j5tFXbhEm1I</a:t>
            </a:r>
            <a:r>
              <a:rPr lang="pt-PT" dirty="0" smtClean="0"/>
              <a:t>)</a:t>
            </a:r>
          </a:p>
          <a:p>
            <a:endParaRPr lang="pt-PT" dirty="0" smtClean="0"/>
          </a:p>
          <a:p>
            <a:r>
              <a:rPr lang="pt-PT" dirty="0"/>
              <a:t>Look </a:t>
            </a:r>
            <a:r>
              <a:rPr lang="pt-PT" dirty="0" err="1"/>
              <a:t>Up</a:t>
            </a:r>
            <a:r>
              <a:rPr lang="pt-PT" dirty="0"/>
              <a:t> </a:t>
            </a:r>
            <a:r>
              <a:rPr lang="pt-PT" dirty="0" err="1"/>
              <a:t>at</a:t>
            </a:r>
            <a:r>
              <a:rPr lang="pt-PT" dirty="0"/>
              <a:t> </a:t>
            </a:r>
            <a:r>
              <a:rPr lang="pt-PT" dirty="0" err="1"/>
              <a:t>the</a:t>
            </a:r>
            <a:r>
              <a:rPr lang="pt-PT" dirty="0"/>
              <a:t> Stars, </a:t>
            </a:r>
            <a:r>
              <a:rPr lang="pt-PT" dirty="0" smtClean="0"/>
              <a:t>Portugal! (</a:t>
            </a:r>
            <a:r>
              <a:rPr lang="pt-PT" dirty="0">
                <a:hlinkClick r:id="rId4"/>
              </a:rPr>
              <a:t>http://vimeo.com/17375004</a:t>
            </a:r>
            <a:r>
              <a:rPr lang="pt-PT" dirty="0" smtClean="0"/>
              <a:t>)</a:t>
            </a:r>
          </a:p>
          <a:p>
            <a:endParaRPr lang="pt-PT" dirty="0" smtClean="0"/>
          </a:p>
          <a:p>
            <a:r>
              <a:rPr lang="pt-PT" dirty="0" smtClean="0"/>
              <a:t>Portugal </a:t>
            </a:r>
            <a:r>
              <a:rPr lang="pt-PT" dirty="0" err="1" smtClean="0"/>
              <a:t>Tourism</a:t>
            </a:r>
            <a:r>
              <a:rPr lang="pt-PT" dirty="0" smtClean="0"/>
              <a:t> </a:t>
            </a:r>
            <a:r>
              <a:rPr lang="pt-PT" dirty="0" err="1" smtClean="0"/>
              <a:t>promo</a:t>
            </a:r>
            <a:r>
              <a:rPr lang="pt-PT" dirty="0" smtClean="0"/>
              <a:t> (</a:t>
            </a:r>
            <a:r>
              <a:rPr lang="pt-PT" dirty="0" smtClean="0">
                <a:hlinkClick r:id="rId5"/>
              </a:rPr>
              <a:t>www.youtube.com/</a:t>
            </a:r>
            <a:r>
              <a:rPr lang="pt-PT" dirty="0" err="1" smtClean="0">
                <a:hlinkClick r:id="rId5"/>
              </a:rPr>
              <a:t>watch?v</a:t>
            </a:r>
            <a:r>
              <a:rPr lang="pt-PT" dirty="0" smtClean="0">
                <a:hlinkClick r:id="rId5"/>
              </a:rPr>
              <a:t>=5tLMZ0WTxvc</a:t>
            </a:r>
            <a:r>
              <a:rPr lang="pt-PT" dirty="0" smtClean="0"/>
              <a:t>)</a:t>
            </a:r>
          </a:p>
          <a:p>
            <a:endParaRPr lang="pt-PT" dirty="0"/>
          </a:p>
          <a:p>
            <a:r>
              <a:rPr lang="pt-PT" dirty="0" err="1" smtClean="0"/>
              <a:t>World</a:t>
            </a:r>
            <a:r>
              <a:rPr lang="pt-PT" dirty="0" smtClean="0"/>
              <a:t> </a:t>
            </a:r>
            <a:r>
              <a:rPr lang="pt-PT" dirty="0" err="1" smtClean="0"/>
              <a:t>Heritage</a:t>
            </a:r>
            <a:r>
              <a:rPr lang="pt-PT" dirty="0" smtClean="0"/>
              <a:t> Portugal (</a:t>
            </a:r>
            <a:r>
              <a:rPr lang="pt-PT" dirty="0" smtClean="0">
                <a:hlinkClick r:id="rId6"/>
              </a:rPr>
              <a:t>www.youtube.com/</a:t>
            </a:r>
            <a:r>
              <a:rPr lang="pt-PT" dirty="0" err="1" smtClean="0">
                <a:hlinkClick r:id="rId6"/>
              </a:rPr>
              <a:t>watch?v</a:t>
            </a:r>
            <a:r>
              <a:rPr lang="pt-PT" dirty="0" smtClean="0">
                <a:hlinkClick r:id="rId6"/>
              </a:rPr>
              <a:t>=qt-T6Zbry98</a:t>
            </a:r>
            <a:r>
              <a:rPr lang="pt-PT" dirty="0" smtClean="0"/>
              <a:t>)</a:t>
            </a:r>
          </a:p>
          <a:p>
            <a:endParaRPr lang="pt-PT" dirty="0"/>
          </a:p>
          <a:p>
            <a:r>
              <a:rPr lang="en-US" dirty="0"/>
              <a:t>5 Things </a:t>
            </a:r>
            <a:r>
              <a:rPr lang="en-US" dirty="0" smtClean="0"/>
              <a:t>You’ll Love &amp; Hate </a:t>
            </a:r>
            <a:r>
              <a:rPr lang="en-US" dirty="0"/>
              <a:t>about </a:t>
            </a:r>
            <a:r>
              <a:rPr lang="en-US" dirty="0" smtClean="0"/>
              <a:t>Portugal (</a:t>
            </a:r>
            <a:r>
              <a:rPr lang="pt-PT" dirty="0" smtClean="0">
                <a:hlinkClick r:id="rId7"/>
              </a:rPr>
              <a:t>www.youtube.com/</a:t>
            </a:r>
            <a:r>
              <a:rPr lang="pt-PT" dirty="0" err="1" smtClean="0">
                <a:hlinkClick r:id="rId7"/>
              </a:rPr>
              <a:t>watch?v</a:t>
            </a:r>
            <a:r>
              <a:rPr lang="pt-PT" dirty="0" smtClean="0">
                <a:hlinkClick r:id="rId7"/>
              </a:rPr>
              <a:t>=</a:t>
            </a:r>
            <a:r>
              <a:rPr lang="pt-PT" dirty="0" err="1" smtClean="0">
                <a:hlinkClick r:id="rId7"/>
              </a:rPr>
              <a:t>hcOTxkFRWrI</a:t>
            </a:r>
            <a:r>
              <a:rPr lang="pt-PT" dirty="0" smtClean="0"/>
              <a:t>)</a:t>
            </a:r>
          </a:p>
          <a:p>
            <a:endParaRPr lang="pt-PT" dirty="0" smtClean="0"/>
          </a:p>
          <a:p>
            <a:r>
              <a:rPr lang="en-US" dirty="0"/>
              <a:t>History of Portugal in 7 Minutes</a:t>
            </a:r>
            <a:r>
              <a:rPr lang="en-US" dirty="0" smtClean="0"/>
              <a:t>! </a:t>
            </a:r>
            <a:r>
              <a:rPr lang="pt-PT" dirty="0" smtClean="0"/>
              <a:t>(</a:t>
            </a:r>
            <a:r>
              <a:rPr lang="pt-PT" dirty="0" smtClean="0">
                <a:hlinkClick r:id="rId8"/>
              </a:rPr>
              <a:t>www.youtube.com/</a:t>
            </a:r>
            <a:r>
              <a:rPr lang="pt-PT" dirty="0" err="1" smtClean="0">
                <a:hlinkClick r:id="rId8"/>
              </a:rPr>
              <a:t>watch?v</a:t>
            </a:r>
            <a:r>
              <a:rPr lang="pt-PT" dirty="0" smtClean="0">
                <a:hlinkClick r:id="rId8"/>
              </a:rPr>
              <a:t>=mQoAE1emWDE</a:t>
            </a:r>
            <a:r>
              <a:rPr lang="pt-PT" dirty="0" smtClean="0"/>
              <a:t>)</a:t>
            </a:r>
          </a:p>
          <a:p>
            <a:endParaRPr lang="pt-PT" dirty="0" smtClean="0"/>
          </a:p>
          <a:p>
            <a:endParaRPr lang="pt-PT" dirty="0" smtClean="0"/>
          </a:p>
          <a:p>
            <a:endParaRPr lang="pt-PT" dirty="0"/>
          </a:p>
          <a:p>
            <a:r>
              <a:rPr lang="pt-PT" dirty="0" smtClean="0"/>
              <a:t>…</a:t>
            </a:r>
            <a:r>
              <a:rPr lang="pt-PT" dirty="0" err="1" smtClean="0"/>
              <a:t>and</a:t>
            </a:r>
            <a:r>
              <a:rPr lang="pt-PT" dirty="0" smtClean="0"/>
              <a:t> </a:t>
            </a:r>
            <a:r>
              <a:rPr lang="pt-PT" dirty="0"/>
              <a:t>more… </a:t>
            </a:r>
            <a:r>
              <a:rPr lang="pt-PT" dirty="0" smtClean="0">
                <a:hlinkClick r:id="rId9"/>
              </a:rPr>
              <a:t>www.visitportugal.com/en/sobre-portugal/videos</a:t>
            </a:r>
            <a:r>
              <a:rPr lang="pt-PT" dirty="0" smtClean="0"/>
              <a:t> </a:t>
            </a:r>
            <a:endParaRPr lang="pt-PT" dirty="0"/>
          </a:p>
        </p:txBody>
      </p:sp>
    </p:spTree>
    <p:extLst>
      <p:ext uri="{BB962C8B-B14F-4D97-AF65-F5344CB8AC3E}">
        <p14:creationId xmlns:p14="http://schemas.microsoft.com/office/powerpoint/2010/main" val="26817528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dirty="0" err="1" smtClean="0"/>
              <a:t>Viriathus</a:t>
            </a:r>
            <a:r>
              <a:rPr lang="pt-PT" dirty="0" smtClean="0"/>
              <a:t>, leader </a:t>
            </a:r>
            <a:r>
              <a:rPr lang="pt-PT" dirty="0" err="1" smtClean="0"/>
              <a:t>of</a:t>
            </a:r>
            <a:r>
              <a:rPr lang="pt-PT" dirty="0" smtClean="0"/>
              <a:t> </a:t>
            </a:r>
            <a:r>
              <a:rPr lang="pt-PT" dirty="0" err="1" smtClean="0"/>
              <a:t>the</a:t>
            </a:r>
            <a:r>
              <a:rPr lang="pt-PT" dirty="0" smtClean="0"/>
              <a:t> </a:t>
            </a:r>
            <a:r>
              <a:rPr lang="pt-PT" dirty="0" err="1" smtClean="0"/>
              <a:t>Lusitanians</a:t>
            </a:r>
            <a:endParaRPr lang="pt-PT" dirty="0"/>
          </a:p>
        </p:txBody>
      </p:sp>
      <p:pic>
        <p:nvPicPr>
          <p:cNvPr id="8" name="Marcador de Posição de Conteúdo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76256" y="1628800"/>
            <a:ext cx="2204710" cy="4784426"/>
          </a:xfrm>
        </p:spPr>
      </p:pic>
      <p:sp>
        <p:nvSpPr>
          <p:cNvPr id="9" name="Marcador de Posição de Conteúdo 2"/>
          <p:cNvSpPr txBox="1">
            <a:spLocks/>
          </p:cNvSpPr>
          <p:nvPr/>
        </p:nvSpPr>
        <p:spPr>
          <a:xfrm>
            <a:off x="0" y="1600201"/>
            <a:ext cx="6948264" cy="4853135"/>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pt-PT" dirty="0" err="1"/>
              <a:t>Having</a:t>
            </a:r>
            <a:r>
              <a:rPr lang="pt-PT" dirty="0"/>
              <a:t> </a:t>
            </a:r>
            <a:r>
              <a:rPr lang="pt-PT" dirty="0" err="1"/>
              <a:t>survived</a:t>
            </a:r>
            <a:r>
              <a:rPr lang="pt-PT" dirty="0"/>
              <a:t> </a:t>
            </a:r>
            <a:r>
              <a:rPr lang="pt-PT" dirty="0" err="1"/>
              <a:t>the</a:t>
            </a:r>
            <a:r>
              <a:rPr lang="pt-PT" dirty="0"/>
              <a:t> massacre, </a:t>
            </a:r>
            <a:r>
              <a:rPr lang="pt-PT" dirty="0" err="1"/>
              <a:t>Viriatus</a:t>
            </a:r>
            <a:r>
              <a:rPr lang="pt-PT" dirty="0"/>
              <a:t> </a:t>
            </a:r>
            <a:r>
              <a:rPr lang="pt-PT" dirty="0" err="1"/>
              <a:t>joins</a:t>
            </a:r>
            <a:r>
              <a:rPr lang="pt-PT" dirty="0"/>
              <a:t> </a:t>
            </a:r>
            <a:r>
              <a:rPr lang="pt-PT" dirty="0" err="1"/>
              <a:t>the</a:t>
            </a:r>
            <a:r>
              <a:rPr lang="pt-PT" dirty="0"/>
              <a:t> </a:t>
            </a:r>
            <a:r>
              <a:rPr lang="pt-PT" dirty="0" err="1"/>
              <a:t>rebellion</a:t>
            </a:r>
            <a:r>
              <a:rPr lang="pt-PT" dirty="0"/>
              <a:t>, </a:t>
            </a:r>
            <a:r>
              <a:rPr lang="pt-PT" dirty="0" err="1"/>
              <a:t>and</a:t>
            </a:r>
            <a:r>
              <a:rPr lang="pt-PT" dirty="0"/>
              <a:t> in 147 BC </a:t>
            </a:r>
            <a:r>
              <a:rPr lang="pt-PT" dirty="0" err="1" smtClean="0"/>
              <a:t>he’s</a:t>
            </a:r>
            <a:r>
              <a:rPr lang="pt-PT" dirty="0" smtClean="0"/>
              <a:t> </a:t>
            </a:r>
            <a:r>
              <a:rPr lang="pt-PT" dirty="0" err="1"/>
              <a:t>among</a:t>
            </a:r>
            <a:r>
              <a:rPr lang="pt-PT" dirty="0"/>
              <a:t> a </a:t>
            </a:r>
            <a:r>
              <a:rPr lang="pt-PT" dirty="0" err="1"/>
              <a:t>large</a:t>
            </a:r>
            <a:r>
              <a:rPr lang="pt-PT" dirty="0"/>
              <a:t> </a:t>
            </a:r>
            <a:r>
              <a:rPr lang="pt-PT" dirty="0" err="1"/>
              <a:t>group</a:t>
            </a:r>
            <a:r>
              <a:rPr lang="pt-PT" dirty="0"/>
              <a:t> </a:t>
            </a:r>
            <a:r>
              <a:rPr lang="pt-PT" dirty="0" err="1"/>
              <a:t>under</a:t>
            </a:r>
            <a:r>
              <a:rPr lang="pt-PT" dirty="0"/>
              <a:t> </a:t>
            </a:r>
            <a:r>
              <a:rPr lang="pt-PT" dirty="0" err="1"/>
              <a:t>Roman</a:t>
            </a:r>
            <a:r>
              <a:rPr lang="pt-PT" dirty="0"/>
              <a:t> </a:t>
            </a:r>
            <a:r>
              <a:rPr lang="pt-PT" dirty="0" err="1" smtClean="0"/>
              <a:t>siege</a:t>
            </a:r>
            <a:endParaRPr lang="pt-PT" dirty="0" smtClean="0"/>
          </a:p>
          <a:p>
            <a:endParaRPr lang="pt-PT" dirty="0"/>
          </a:p>
          <a:p>
            <a:r>
              <a:rPr lang="pt-PT" dirty="0" err="1" smtClean="0"/>
              <a:t>When</a:t>
            </a:r>
            <a:r>
              <a:rPr lang="pt-PT" dirty="0" smtClean="0"/>
              <a:t> </a:t>
            </a:r>
            <a:r>
              <a:rPr lang="pt-PT" dirty="0" err="1" smtClean="0"/>
              <a:t>his</a:t>
            </a:r>
            <a:r>
              <a:rPr lang="pt-PT" dirty="0" smtClean="0"/>
              <a:t> </a:t>
            </a:r>
            <a:r>
              <a:rPr lang="pt-PT" dirty="0" err="1" smtClean="0"/>
              <a:t>comrades</a:t>
            </a:r>
            <a:r>
              <a:rPr lang="pt-PT" dirty="0" smtClean="0"/>
              <a:t> </a:t>
            </a:r>
            <a:r>
              <a:rPr lang="pt-PT" dirty="0" err="1" smtClean="0"/>
              <a:t>consider</a:t>
            </a:r>
            <a:r>
              <a:rPr lang="pt-PT" dirty="0" smtClean="0"/>
              <a:t> </a:t>
            </a:r>
            <a:r>
              <a:rPr lang="pt-PT" dirty="0" err="1" smtClean="0"/>
              <a:t>surrendering</a:t>
            </a:r>
            <a:r>
              <a:rPr lang="pt-PT" dirty="0" smtClean="0"/>
              <a:t> to </a:t>
            </a:r>
            <a:r>
              <a:rPr lang="pt-PT" dirty="0" err="1" smtClean="0"/>
              <a:t>Rome</a:t>
            </a:r>
            <a:r>
              <a:rPr lang="pt-PT" dirty="0" smtClean="0"/>
              <a:t>, </a:t>
            </a:r>
            <a:r>
              <a:rPr lang="pt-PT" dirty="0" err="1" smtClean="0"/>
              <a:t>Viriatus</a:t>
            </a:r>
            <a:r>
              <a:rPr lang="pt-PT" dirty="0" smtClean="0"/>
              <a:t> </a:t>
            </a:r>
            <a:r>
              <a:rPr lang="pt-PT" dirty="0" err="1" smtClean="0"/>
              <a:t>reminds</a:t>
            </a:r>
            <a:r>
              <a:rPr lang="pt-PT" dirty="0" smtClean="0"/>
              <a:t> </a:t>
            </a:r>
            <a:r>
              <a:rPr lang="pt-PT" dirty="0" err="1" smtClean="0"/>
              <a:t>them</a:t>
            </a:r>
            <a:r>
              <a:rPr lang="pt-PT" dirty="0" smtClean="0"/>
              <a:t> </a:t>
            </a:r>
            <a:r>
              <a:rPr lang="pt-PT" dirty="0" err="1" smtClean="0"/>
              <a:t>of</a:t>
            </a:r>
            <a:r>
              <a:rPr lang="pt-PT" dirty="0" smtClean="0"/>
              <a:t> </a:t>
            </a:r>
            <a:r>
              <a:rPr lang="pt-PT" dirty="0" err="1" smtClean="0"/>
              <a:t>previous</a:t>
            </a:r>
            <a:r>
              <a:rPr lang="pt-PT" dirty="0" smtClean="0"/>
              <a:t> </a:t>
            </a:r>
            <a:r>
              <a:rPr lang="pt-PT" dirty="0" err="1" smtClean="0"/>
              <a:t>Roman</a:t>
            </a:r>
            <a:r>
              <a:rPr lang="pt-PT" dirty="0" smtClean="0"/>
              <a:t> </a:t>
            </a:r>
            <a:r>
              <a:rPr lang="pt-PT" dirty="0" err="1" smtClean="0"/>
              <a:t>treachery</a:t>
            </a:r>
            <a:r>
              <a:rPr lang="pt-PT" dirty="0" smtClean="0"/>
              <a:t> </a:t>
            </a:r>
            <a:r>
              <a:rPr lang="pt-PT" dirty="0" err="1" smtClean="0"/>
              <a:t>and</a:t>
            </a:r>
            <a:r>
              <a:rPr lang="pt-PT" dirty="0" smtClean="0"/>
              <a:t> </a:t>
            </a:r>
            <a:r>
              <a:rPr lang="pt-PT" dirty="0" err="1" smtClean="0"/>
              <a:t>convinces</a:t>
            </a:r>
            <a:r>
              <a:rPr lang="pt-PT" dirty="0" smtClean="0"/>
              <a:t> </a:t>
            </a:r>
            <a:r>
              <a:rPr lang="pt-PT" dirty="0" err="1" smtClean="0"/>
              <a:t>them</a:t>
            </a:r>
            <a:r>
              <a:rPr lang="pt-PT" dirty="0" smtClean="0"/>
              <a:t> to </a:t>
            </a:r>
            <a:r>
              <a:rPr lang="pt-PT" dirty="0" err="1" smtClean="0"/>
              <a:t>follow</a:t>
            </a:r>
            <a:r>
              <a:rPr lang="pt-PT" dirty="0" smtClean="0"/>
              <a:t> </a:t>
            </a:r>
            <a:r>
              <a:rPr lang="pt-PT" dirty="0" err="1" smtClean="0"/>
              <a:t>him</a:t>
            </a:r>
            <a:r>
              <a:rPr lang="pt-PT" dirty="0" smtClean="0"/>
              <a:t> </a:t>
            </a:r>
            <a:r>
              <a:rPr lang="pt-PT" dirty="0" err="1" smtClean="0"/>
              <a:t>and</a:t>
            </a:r>
            <a:r>
              <a:rPr lang="pt-PT" dirty="0" smtClean="0"/>
              <a:t> escape </a:t>
            </a:r>
            <a:r>
              <a:rPr lang="pt-PT" dirty="0" err="1" smtClean="0"/>
              <a:t>the</a:t>
            </a:r>
            <a:r>
              <a:rPr lang="pt-PT" dirty="0" smtClean="0"/>
              <a:t> </a:t>
            </a:r>
            <a:r>
              <a:rPr lang="pt-PT" dirty="0" err="1" smtClean="0"/>
              <a:t>siege</a:t>
            </a:r>
            <a:r>
              <a:rPr lang="pt-PT" dirty="0" smtClean="0"/>
              <a:t>.</a:t>
            </a:r>
          </a:p>
          <a:p>
            <a:endParaRPr lang="pt-PT" dirty="0" smtClean="0"/>
          </a:p>
          <a:p>
            <a:r>
              <a:rPr lang="en-US" b="1" dirty="0" smtClean="0"/>
              <a:t>“</a:t>
            </a:r>
            <a:r>
              <a:rPr lang="en-US" dirty="0" smtClean="0"/>
              <a:t>Excited </a:t>
            </a:r>
            <a:r>
              <a:rPr lang="en-US" dirty="0"/>
              <a:t>by the new hopes with which he inspired them, they chose him as their </a:t>
            </a:r>
            <a:r>
              <a:rPr lang="en-US" dirty="0" smtClean="0"/>
              <a:t>leader. (…) </a:t>
            </a:r>
            <a:r>
              <a:rPr lang="en-US" dirty="0"/>
              <a:t>Thus did </a:t>
            </a:r>
            <a:r>
              <a:rPr lang="en-US" dirty="0" err="1"/>
              <a:t>Viriathus</a:t>
            </a:r>
            <a:r>
              <a:rPr lang="en-US" dirty="0"/>
              <a:t>, in an unexpected way, rescue his army from a desperate situation. This feat, coming to the knowledge of the various tribes of that vicinity, brought him fame and many reinforcements from different quarters, and enabled him to wage war against the Romans for eight years</a:t>
            </a:r>
            <a:r>
              <a:rPr lang="en-US" dirty="0" smtClean="0"/>
              <a:t>.</a:t>
            </a:r>
            <a:r>
              <a:rPr lang="pt-PT" dirty="0" smtClean="0"/>
              <a:t>” (</a:t>
            </a:r>
            <a:r>
              <a:rPr lang="pt-PT" dirty="0" err="1" smtClean="0"/>
              <a:t>Appian</a:t>
            </a:r>
            <a:r>
              <a:rPr lang="pt-PT" dirty="0" smtClean="0"/>
              <a:t>, </a:t>
            </a:r>
            <a:r>
              <a:rPr lang="pt-PT" i="1" dirty="0" err="1" smtClean="0"/>
              <a:t>History</a:t>
            </a:r>
            <a:r>
              <a:rPr lang="pt-PT" i="1" dirty="0" smtClean="0"/>
              <a:t> </a:t>
            </a:r>
            <a:r>
              <a:rPr lang="pt-PT" i="1" dirty="0" err="1" smtClean="0"/>
              <a:t>of</a:t>
            </a:r>
            <a:r>
              <a:rPr lang="pt-PT" i="1" dirty="0" smtClean="0"/>
              <a:t> </a:t>
            </a:r>
            <a:r>
              <a:rPr lang="pt-PT" i="1" dirty="0" err="1" smtClean="0"/>
              <a:t>Rome</a:t>
            </a:r>
            <a:r>
              <a:rPr lang="pt-PT" dirty="0" smtClean="0"/>
              <a:t>)</a:t>
            </a:r>
          </a:p>
        </p:txBody>
      </p:sp>
      <p:sp>
        <p:nvSpPr>
          <p:cNvPr id="3" name="CaixaDeTexto 2"/>
          <p:cNvSpPr txBox="1"/>
          <p:nvPr/>
        </p:nvSpPr>
        <p:spPr>
          <a:xfrm>
            <a:off x="6695728" y="6453336"/>
            <a:ext cx="2448272" cy="276999"/>
          </a:xfrm>
          <a:prstGeom prst="rect">
            <a:avLst/>
          </a:prstGeom>
          <a:noFill/>
        </p:spPr>
        <p:txBody>
          <a:bodyPr wrap="square" rtlCol="0">
            <a:spAutoFit/>
          </a:bodyPr>
          <a:lstStyle/>
          <a:p>
            <a:r>
              <a:rPr lang="pt-PT" sz="1200" dirty="0" err="1" smtClean="0"/>
              <a:t>Statue</a:t>
            </a:r>
            <a:r>
              <a:rPr lang="pt-PT" sz="1200" dirty="0" smtClean="0"/>
              <a:t> </a:t>
            </a:r>
            <a:r>
              <a:rPr lang="pt-PT" sz="1200" dirty="0" err="1" smtClean="0"/>
              <a:t>of</a:t>
            </a:r>
            <a:r>
              <a:rPr lang="pt-PT" sz="1200" dirty="0" smtClean="0"/>
              <a:t> </a:t>
            </a:r>
            <a:r>
              <a:rPr lang="pt-PT" sz="1200" dirty="0" err="1" smtClean="0"/>
              <a:t>Viriatus</a:t>
            </a:r>
            <a:r>
              <a:rPr lang="pt-PT" sz="1200" dirty="0" smtClean="0"/>
              <a:t>, in Zamora, </a:t>
            </a:r>
            <a:r>
              <a:rPr lang="pt-PT" sz="1200" dirty="0" err="1" smtClean="0"/>
              <a:t>Spain</a:t>
            </a:r>
            <a:endParaRPr lang="pt-PT" sz="1200" dirty="0"/>
          </a:p>
        </p:txBody>
      </p:sp>
    </p:spTree>
    <p:extLst>
      <p:ext uri="{BB962C8B-B14F-4D97-AF65-F5344CB8AC3E}">
        <p14:creationId xmlns:p14="http://schemas.microsoft.com/office/powerpoint/2010/main" val="150901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dirty="0" err="1" smtClean="0"/>
              <a:t>Death</a:t>
            </a:r>
            <a:r>
              <a:rPr lang="pt-PT" dirty="0" smtClean="0"/>
              <a:t> </a:t>
            </a:r>
            <a:r>
              <a:rPr lang="pt-PT" dirty="0" err="1" smtClean="0"/>
              <a:t>of</a:t>
            </a:r>
            <a:r>
              <a:rPr lang="pt-PT" dirty="0" smtClean="0"/>
              <a:t> </a:t>
            </a:r>
            <a:r>
              <a:rPr lang="pt-PT" dirty="0" err="1" smtClean="0"/>
              <a:t>Viriathus</a:t>
            </a:r>
            <a:endParaRPr lang="pt-PT" dirty="0"/>
          </a:p>
        </p:txBody>
      </p:sp>
      <p:sp>
        <p:nvSpPr>
          <p:cNvPr id="3" name="Marcador de Posição de Conteúdo 2"/>
          <p:cNvSpPr>
            <a:spLocks noGrp="1"/>
          </p:cNvSpPr>
          <p:nvPr>
            <p:ph idx="1"/>
          </p:nvPr>
        </p:nvSpPr>
        <p:spPr/>
        <p:txBody>
          <a:bodyPr>
            <a:normAutofit fontScale="70000" lnSpcReduction="20000"/>
          </a:bodyPr>
          <a:lstStyle/>
          <a:p>
            <a:r>
              <a:rPr lang="pt-PT" dirty="0" err="1" smtClean="0"/>
              <a:t>After</a:t>
            </a:r>
            <a:r>
              <a:rPr lang="pt-PT" dirty="0" smtClean="0"/>
              <a:t> </a:t>
            </a:r>
            <a:r>
              <a:rPr lang="pt-PT" dirty="0" err="1" smtClean="0"/>
              <a:t>years</a:t>
            </a:r>
            <a:r>
              <a:rPr lang="pt-PT" dirty="0" smtClean="0"/>
              <a:t> </a:t>
            </a:r>
            <a:r>
              <a:rPr lang="pt-PT" dirty="0" err="1" smtClean="0"/>
              <a:t>of</a:t>
            </a:r>
            <a:r>
              <a:rPr lang="pt-PT" dirty="0" smtClean="0"/>
              <a:t> </a:t>
            </a:r>
            <a:r>
              <a:rPr lang="pt-PT" dirty="0" err="1" smtClean="0"/>
              <a:t>war</a:t>
            </a:r>
            <a:r>
              <a:rPr lang="pt-PT" dirty="0" smtClean="0"/>
              <a:t>, </a:t>
            </a:r>
            <a:r>
              <a:rPr lang="pt-PT" dirty="0" err="1" smtClean="0"/>
              <a:t>both</a:t>
            </a:r>
            <a:r>
              <a:rPr lang="pt-PT" dirty="0" smtClean="0"/>
              <a:t> </a:t>
            </a:r>
            <a:r>
              <a:rPr lang="pt-PT" dirty="0" err="1" smtClean="0"/>
              <a:t>conventional</a:t>
            </a:r>
            <a:r>
              <a:rPr lang="pt-PT" dirty="0" smtClean="0"/>
              <a:t> </a:t>
            </a:r>
            <a:r>
              <a:rPr lang="pt-PT" dirty="0" err="1" smtClean="0"/>
              <a:t>and</a:t>
            </a:r>
            <a:r>
              <a:rPr lang="pt-PT" dirty="0" smtClean="0"/>
              <a:t> </a:t>
            </a:r>
            <a:r>
              <a:rPr lang="pt-PT" dirty="0" err="1" smtClean="0"/>
              <a:t>guerilla</a:t>
            </a:r>
            <a:r>
              <a:rPr lang="pt-PT" dirty="0" smtClean="0"/>
              <a:t> </a:t>
            </a:r>
            <a:r>
              <a:rPr lang="pt-PT" dirty="0" err="1" smtClean="0"/>
              <a:t>war</a:t>
            </a:r>
            <a:r>
              <a:rPr lang="pt-PT" dirty="0" smtClean="0"/>
              <a:t>, </a:t>
            </a:r>
            <a:r>
              <a:rPr lang="pt-PT" dirty="0" err="1" smtClean="0"/>
              <a:t>Viriathus</a:t>
            </a:r>
            <a:r>
              <a:rPr lang="pt-PT" dirty="0" smtClean="0"/>
              <a:t> </a:t>
            </a:r>
            <a:r>
              <a:rPr lang="pt-PT" dirty="0" err="1" smtClean="0"/>
              <a:t>spared</a:t>
            </a:r>
            <a:r>
              <a:rPr lang="pt-PT" dirty="0" smtClean="0"/>
              <a:t> </a:t>
            </a:r>
            <a:r>
              <a:rPr lang="pt-PT" dirty="0" err="1" smtClean="0"/>
              <a:t>Servilianus</a:t>
            </a:r>
            <a:r>
              <a:rPr lang="pt-PT" dirty="0" smtClean="0"/>
              <a:t> </a:t>
            </a:r>
            <a:r>
              <a:rPr lang="pt-PT" dirty="0" err="1" smtClean="0"/>
              <a:t>and</a:t>
            </a:r>
            <a:r>
              <a:rPr lang="pt-PT" dirty="0" smtClean="0"/>
              <a:t> </a:t>
            </a:r>
            <a:r>
              <a:rPr lang="pt-PT" dirty="0" err="1" smtClean="0"/>
              <a:t>his</a:t>
            </a:r>
            <a:r>
              <a:rPr lang="pt-PT" dirty="0" smtClean="0"/>
              <a:t> </a:t>
            </a:r>
            <a:r>
              <a:rPr lang="pt-PT" dirty="0" err="1" smtClean="0"/>
              <a:t>soldiers</a:t>
            </a:r>
            <a:r>
              <a:rPr lang="pt-PT" dirty="0" smtClean="0"/>
              <a:t> </a:t>
            </a:r>
            <a:r>
              <a:rPr lang="pt-PT" dirty="0" err="1" smtClean="0"/>
              <a:t>from</a:t>
            </a:r>
            <a:r>
              <a:rPr lang="pt-PT" dirty="0" smtClean="0"/>
              <a:t> </a:t>
            </a:r>
            <a:r>
              <a:rPr lang="pt-PT" dirty="0" err="1" smtClean="0"/>
              <a:t>near-certain</a:t>
            </a:r>
            <a:r>
              <a:rPr lang="pt-PT" dirty="0" smtClean="0"/>
              <a:t> </a:t>
            </a:r>
            <a:r>
              <a:rPr lang="pt-PT" dirty="0" err="1" smtClean="0"/>
              <a:t>defeat</a:t>
            </a:r>
            <a:r>
              <a:rPr lang="pt-PT" dirty="0" smtClean="0"/>
              <a:t>/</a:t>
            </a:r>
            <a:r>
              <a:rPr lang="pt-PT" dirty="0" err="1" smtClean="0"/>
              <a:t>death</a:t>
            </a:r>
            <a:r>
              <a:rPr lang="pt-PT" dirty="0" smtClean="0"/>
              <a:t>, </a:t>
            </a:r>
            <a:r>
              <a:rPr lang="pt-PT" dirty="0" err="1" smtClean="0"/>
              <a:t>and</a:t>
            </a:r>
            <a:r>
              <a:rPr lang="pt-PT" dirty="0" smtClean="0"/>
              <a:t> </a:t>
            </a:r>
            <a:r>
              <a:rPr lang="pt-PT" dirty="0" err="1" smtClean="0"/>
              <a:t>proposed</a:t>
            </a:r>
            <a:r>
              <a:rPr lang="pt-PT" dirty="0" smtClean="0"/>
              <a:t> </a:t>
            </a:r>
            <a:r>
              <a:rPr lang="pt-PT" dirty="0" err="1" smtClean="0"/>
              <a:t>an</a:t>
            </a:r>
            <a:r>
              <a:rPr lang="pt-PT" dirty="0" smtClean="0"/>
              <a:t> </a:t>
            </a:r>
            <a:r>
              <a:rPr lang="pt-PT" dirty="0" err="1" smtClean="0"/>
              <a:t>agreement</a:t>
            </a:r>
            <a:r>
              <a:rPr lang="pt-PT" dirty="0" smtClean="0"/>
              <a:t>, later </a:t>
            </a:r>
            <a:r>
              <a:rPr lang="pt-PT" dirty="0" err="1" smtClean="0"/>
              <a:t>ratified</a:t>
            </a:r>
            <a:r>
              <a:rPr lang="pt-PT" dirty="0" smtClean="0"/>
              <a:t> </a:t>
            </a:r>
            <a:r>
              <a:rPr lang="pt-PT" dirty="0" err="1" smtClean="0"/>
              <a:t>by</a:t>
            </a:r>
            <a:r>
              <a:rPr lang="pt-PT" dirty="0" smtClean="0"/>
              <a:t> </a:t>
            </a:r>
            <a:r>
              <a:rPr lang="pt-PT" dirty="0" err="1" smtClean="0"/>
              <a:t>Rome</a:t>
            </a:r>
            <a:r>
              <a:rPr lang="pt-PT" dirty="0" smtClean="0"/>
              <a:t> (141 BC).</a:t>
            </a:r>
          </a:p>
          <a:p>
            <a:endParaRPr lang="pt-PT" dirty="0" smtClean="0"/>
          </a:p>
          <a:p>
            <a:r>
              <a:rPr lang="pt-PT" dirty="0" smtClean="0"/>
              <a:t>“</a:t>
            </a:r>
            <a:r>
              <a:rPr lang="en-US" dirty="0" err="1"/>
              <a:t>Viriathus</a:t>
            </a:r>
            <a:r>
              <a:rPr lang="en-US" dirty="0"/>
              <a:t> was declared to be a friend of the Roman people, and it was decreed that all of his followers should have the land which they then occupied. Thus the </a:t>
            </a:r>
            <a:r>
              <a:rPr lang="en-US" dirty="0" err="1"/>
              <a:t>Viriathic</a:t>
            </a:r>
            <a:r>
              <a:rPr lang="en-US" dirty="0"/>
              <a:t> war, which had been so extremely tedious to the Romans, seemed to have been settled satisfactorily and brought to an end</a:t>
            </a:r>
            <a:r>
              <a:rPr lang="en-US" dirty="0" smtClean="0"/>
              <a:t>.” </a:t>
            </a:r>
            <a:r>
              <a:rPr lang="pt-PT" dirty="0"/>
              <a:t>(</a:t>
            </a:r>
            <a:r>
              <a:rPr lang="pt-PT" dirty="0" err="1"/>
              <a:t>Appian</a:t>
            </a:r>
            <a:r>
              <a:rPr lang="pt-PT" dirty="0"/>
              <a:t>, </a:t>
            </a:r>
            <a:r>
              <a:rPr lang="pt-PT" i="1" dirty="0" err="1"/>
              <a:t>History</a:t>
            </a:r>
            <a:r>
              <a:rPr lang="pt-PT" i="1" dirty="0"/>
              <a:t> </a:t>
            </a:r>
            <a:r>
              <a:rPr lang="pt-PT" i="1" dirty="0" err="1"/>
              <a:t>of</a:t>
            </a:r>
            <a:r>
              <a:rPr lang="pt-PT" i="1" dirty="0"/>
              <a:t> </a:t>
            </a:r>
            <a:r>
              <a:rPr lang="pt-PT" i="1" dirty="0" err="1"/>
              <a:t>Rome</a:t>
            </a:r>
            <a:r>
              <a:rPr lang="pt-PT" dirty="0" smtClean="0"/>
              <a:t>)</a:t>
            </a:r>
          </a:p>
          <a:p>
            <a:endParaRPr lang="pt-PT" dirty="0" smtClean="0"/>
          </a:p>
          <a:p>
            <a:r>
              <a:rPr lang="pt-PT" dirty="0" err="1" smtClean="0"/>
              <a:t>One</a:t>
            </a:r>
            <a:r>
              <a:rPr lang="pt-PT" dirty="0" smtClean="0"/>
              <a:t> </a:t>
            </a:r>
            <a:r>
              <a:rPr lang="pt-PT" dirty="0" err="1" smtClean="0"/>
              <a:t>year</a:t>
            </a:r>
            <a:r>
              <a:rPr lang="pt-PT" dirty="0" smtClean="0"/>
              <a:t> later, </a:t>
            </a:r>
            <a:r>
              <a:rPr lang="pt-PT" dirty="0" err="1" smtClean="0"/>
              <a:t>Romans</a:t>
            </a:r>
            <a:r>
              <a:rPr lang="pt-PT" dirty="0" smtClean="0"/>
              <a:t> break </a:t>
            </a:r>
            <a:r>
              <a:rPr lang="pt-PT" dirty="0" err="1" smtClean="0"/>
              <a:t>the</a:t>
            </a:r>
            <a:r>
              <a:rPr lang="pt-PT" dirty="0" smtClean="0"/>
              <a:t> </a:t>
            </a:r>
            <a:r>
              <a:rPr lang="pt-PT" dirty="0" err="1" smtClean="0"/>
              <a:t>treaty</a:t>
            </a:r>
            <a:r>
              <a:rPr lang="pt-PT" dirty="0" smtClean="0"/>
              <a:t> </a:t>
            </a:r>
            <a:r>
              <a:rPr lang="pt-PT" dirty="0" err="1" smtClean="0"/>
              <a:t>and</a:t>
            </a:r>
            <a:r>
              <a:rPr lang="pt-PT" dirty="0" smtClean="0"/>
              <a:t> open </a:t>
            </a:r>
            <a:r>
              <a:rPr lang="pt-PT" dirty="0" err="1" smtClean="0"/>
              <a:t>hostilities</a:t>
            </a:r>
            <a:r>
              <a:rPr lang="pt-PT" dirty="0" smtClean="0"/>
              <a:t> </a:t>
            </a:r>
            <a:r>
              <a:rPr lang="pt-PT" dirty="0" err="1" smtClean="0"/>
              <a:t>against</a:t>
            </a:r>
            <a:r>
              <a:rPr lang="pt-PT" dirty="0" smtClean="0"/>
              <a:t> </a:t>
            </a:r>
            <a:r>
              <a:rPr lang="pt-PT" dirty="0" err="1" smtClean="0"/>
              <a:t>Viriathus</a:t>
            </a:r>
            <a:r>
              <a:rPr lang="pt-PT" dirty="0" smtClean="0"/>
              <a:t>; in 139 BC, </a:t>
            </a:r>
            <a:r>
              <a:rPr lang="pt-PT" dirty="0" err="1" smtClean="0"/>
              <a:t>Viriathus</a:t>
            </a:r>
            <a:r>
              <a:rPr lang="pt-PT" dirty="0" smtClean="0"/>
              <a:t> </a:t>
            </a:r>
            <a:r>
              <a:rPr lang="pt-PT" dirty="0" err="1" smtClean="0"/>
              <a:t>sent</a:t>
            </a:r>
            <a:r>
              <a:rPr lang="pt-PT" dirty="0" smtClean="0"/>
              <a:t> 3 </a:t>
            </a:r>
            <a:r>
              <a:rPr lang="pt-PT" dirty="0" err="1" smtClean="0"/>
              <a:t>emissaries</a:t>
            </a:r>
            <a:r>
              <a:rPr lang="pt-PT" dirty="0" smtClean="0"/>
              <a:t> to </a:t>
            </a:r>
            <a:r>
              <a:rPr lang="pt-PT" dirty="0" err="1" smtClean="0"/>
              <a:t>negotiate</a:t>
            </a:r>
            <a:r>
              <a:rPr lang="pt-PT" dirty="0" smtClean="0"/>
              <a:t> </a:t>
            </a:r>
            <a:r>
              <a:rPr lang="pt-PT" dirty="0" err="1" smtClean="0"/>
              <a:t>terms</a:t>
            </a:r>
            <a:r>
              <a:rPr lang="pt-PT" dirty="0" smtClean="0"/>
              <a:t> </a:t>
            </a:r>
            <a:r>
              <a:rPr lang="pt-PT" dirty="0" err="1" smtClean="0"/>
              <a:t>of</a:t>
            </a:r>
            <a:r>
              <a:rPr lang="pt-PT" dirty="0" smtClean="0"/>
              <a:t> </a:t>
            </a:r>
            <a:r>
              <a:rPr lang="pt-PT" dirty="0" err="1" smtClean="0"/>
              <a:t>peace</a:t>
            </a:r>
            <a:r>
              <a:rPr lang="pt-PT" dirty="0" smtClean="0"/>
              <a:t>, </a:t>
            </a:r>
            <a:r>
              <a:rPr lang="pt-PT" dirty="0" err="1" smtClean="0"/>
              <a:t>who</a:t>
            </a:r>
            <a:r>
              <a:rPr lang="pt-PT" dirty="0" smtClean="0"/>
              <a:t> </a:t>
            </a:r>
            <a:r>
              <a:rPr lang="pt-PT" dirty="0" err="1" smtClean="0"/>
              <a:t>were</a:t>
            </a:r>
            <a:r>
              <a:rPr lang="pt-PT" dirty="0" smtClean="0"/>
              <a:t> </a:t>
            </a:r>
            <a:r>
              <a:rPr lang="pt-PT" dirty="0" err="1" smtClean="0"/>
              <a:t>bribed</a:t>
            </a:r>
            <a:r>
              <a:rPr lang="pt-PT" dirty="0" smtClean="0"/>
              <a:t> </a:t>
            </a:r>
            <a:r>
              <a:rPr lang="pt-PT" dirty="0" err="1" smtClean="0"/>
              <a:t>by</a:t>
            </a:r>
            <a:r>
              <a:rPr lang="pt-PT" dirty="0" smtClean="0"/>
              <a:t> </a:t>
            </a:r>
            <a:r>
              <a:rPr lang="pt-PT" dirty="0" err="1" smtClean="0"/>
              <a:t>Romans</a:t>
            </a:r>
            <a:r>
              <a:rPr lang="pt-PT" dirty="0" smtClean="0"/>
              <a:t>  to </a:t>
            </a:r>
            <a:r>
              <a:rPr lang="pt-PT" dirty="0" err="1" smtClean="0"/>
              <a:t>assassinate</a:t>
            </a:r>
            <a:r>
              <a:rPr lang="pt-PT" dirty="0" smtClean="0"/>
              <a:t> </a:t>
            </a:r>
            <a:r>
              <a:rPr lang="pt-PT" dirty="0" err="1" smtClean="0"/>
              <a:t>Viriathus</a:t>
            </a:r>
            <a:r>
              <a:rPr lang="pt-PT" dirty="0" smtClean="0"/>
              <a:t>.</a:t>
            </a:r>
          </a:p>
          <a:p>
            <a:pPr marL="0" indent="0">
              <a:buNone/>
            </a:pPr>
            <a:r>
              <a:rPr lang="pt-PT" dirty="0"/>
              <a:t> </a:t>
            </a:r>
            <a:r>
              <a:rPr lang="pt-PT" dirty="0" smtClean="0"/>
              <a:t>    </a:t>
            </a:r>
            <a:r>
              <a:rPr lang="pt-PT" dirty="0" err="1" smtClean="0"/>
              <a:t>After</a:t>
            </a:r>
            <a:r>
              <a:rPr lang="pt-PT" dirty="0" smtClean="0"/>
              <a:t> </a:t>
            </a:r>
            <a:r>
              <a:rPr lang="pt-PT" dirty="0" err="1" smtClean="0"/>
              <a:t>their</a:t>
            </a:r>
            <a:r>
              <a:rPr lang="pt-PT" dirty="0" smtClean="0"/>
              <a:t> </a:t>
            </a:r>
            <a:r>
              <a:rPr lang="pt-PT" dirty="0" err="1" smtClean="0"/>
              <a:t>return</a:t>
            </a:r>
            <a:r>
              <a:rPr lang="pt-PT" dirty="0" smtClean="0"/>
              <a:t>, </a:t>
            </a:r>
            <a:r>
              <a:rPr lang="pt-PT" dirty="0" err="1" smtClean="0"/>
              <a:t>the</a:t>
            </a:r>
            <a:r>
              <a:rPr lang="pt-PT" dirty="0" smtClean="0"/>
              <a:t> 3 </a:t>
            </a:r>
            <a:r>
              <a:rPr lang="pt-PT" dirty="0" err="1" smtClean="0"/>
              <a:t>traitors</a:t>
            </a:r>
            <a:r>
              <a:rPr lang="pt-PT" dirty="0" smtClean="0"/>
              <a:t> </a:t>
            </a:r>
            <a:r>
              <a:rPr lang="pt-PT" dirty="0" err="1" smtClean="0"/>
              <a:t>killed</a:t>
            </a:r>
            <a:r>
              <a:rPr lang="pt-PT" dirty="0" smtClean="0"/>
              <a:t> </a:t>
            </a:r>
            <a:r>
              <a:rPr lang="pt-PT" dirty="0" err="1" smtClean="0"/>
              <a:t>Viriathus</a:t>
            </a:r>
            <a:r>
              <a:rPr lang="pt-PT" dirty="0" smtClean="0"/>
              <a:t> in </a:t>
            </a:r>
            <a:r>
              <a:rPr lang="pt-PT" dirty="0" err="1" smtClean="0"/>
              <a:t>his</a:t>
            </a:r>
            <a:r>
              <a:rPr lang="pt-PT" dirty="0" smtClean="0"/>
              <a:t> </a:t>
            </a:r>
            <a:r>
              <a:rPr lang="pt-PT" dirty="0" err="1" smtClean="0"/>
              <a:t>sleep</a:t>
            </a:r>
            <a:r>
              <a:rPr lang="pt-PT" dirty="0" smtClean="0"/>
              <a:t>.</a:t>
            </a:r>
          </a:p>
          <a:p>
            <a:endParaRPr lang="pt-PT" dirty="0">
              <a:solidFill>
                <a:schemeClr val="bg1">
                  <a:lumMod val="50000"/>
                </a:schemeClr>
              </a:solidFill>
            </a:endParaRPr>
          </a:p>
          <a:p>
            <a:endParaRPr lang="pt-PT" dirty="0">
              <a:solidFill>
                <a:schemeClr val="bg1"/>
              </a:solidFill>
            </a:endParaRPr>
          </a:p>
        </p:txBody>
      </p:sp>
    </p:spTree>
    <p:extLst>
      <p:ext uri="{BB962C8B-B14F-4D97-AF65-F5344CB8AC3E}">
        <p14:creationId xmlns:p14="http://schemas.microsoft.com/office/powerpoint/2010/main" val="268746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4258</Words>
  <Application>Microsoft Office PowerPoint</Application>
  <PresentationFormat>Bildschirmpräsentation (4:3)</PresentationFormat>
  <Paragraphs>575</Paragraphs>
  <Slides>79</Slides>
  <Notes>0</Notes>
  <HiddenSlides>0</HiddenSlides>
  <MMClips>0</MMClips>
  <ScaleCrop>false</ScaleCrop>
  <HeadingPairs>
    <vt:vector size="4" baseType="variant">
      <vt:variant>
        <vt:lpstr>Design</vt:lpstr>
      </vt:variant>
      <vt:variant>
        <vt:i4>1</vt:i4>
      </vt:variant>
      <vt:variant>
        <vt:lpstr>Folientitel</vt:lpstr>
      </vt:variant>
      <vt:variant>
        <vt:i4>79</vt:i4>
      </vt:variant>
    </vt:vector>
  </HeadingPairs>
  <TitlesOfParts>
    <vt:vector size="80" baseType="lpstr">
      <vt:lpstr>Tema do Office</vt:lpstr>
      <vt:lpstr>  History of Portugal “A short summary”</vt:lpstr>
      <vt:lpstr>PowerPoint-Präsentation</vt:lpstr>
      <vt:lpstr>Long before Portugal…</vt:lpstr>
      <vt:lpstr>Megalithic Architecture </vt:lpstr>
      <vt:lpstr>Pre-Roman peoples in Iberian Peninsula</vt:lpstr>
      <vt:lpstr>Roman invasion of Iberia (Hispania)</vt:lpstr>
      <vt:lpstr>Lusitanian War, or War of Fire (155 BC – 139 BC) </vt:lpstr>
      <vt:lpstr>Viriathus, leader of the Lusitanians</vt:lpstr>
      <vt:lpstr>Death of Viriathus</vt:lpstr>
      <vt:lpstr>Under the Roman rule of Hispania, not all was war, death and destruction…</vt:lpstr>
      <vt:lpstr>Quiz time</vt:lpstr>
      <vt:lpstr>Germanic Barbarians</vt:lpstr>
      <vt:lpstr>Germanic Barbarians II</vt:lpstr>
      <vt:lpstr>Moors / Islamic Conquest, 711-868</vt:lpstr>
      <vt:lpstr>Reconquista, 722-1492</vt:lpstr>
      <vt:lpstr>Moorish influence in Portugal</vt:lpstr>
      <vt:lpstr>First County of Portugal, 868-1071</vt:lpstr>
      <vt:lpstr>Second County of Portugal (Condado Portucalense) </vt:lpstr>
      <vt:lpstr>D. Afonso Henriques</vt:lpstr>
      <vt:lpstr>University of Coimbra</vt:lpstr>
      <vt:lpstr>Azulejos</vt:lpstr>
      <vt:lpstr>Azulejos</vt:lpstr>
      <vt:lpstr>PowerPoint-Präsentation</vt:lpstr>
      <vt:lpstr>Pedro and Inês, or “boy meets girl” in Shakespearean tones (1339-1355)</vt:lpstr>
      <vt:lpstr>“The Dead Queen”</vt:lpstr>
      <vt:lpstr>Anglo-Portuguese Treaty of Alliance and Friendship</vt:lpstr>
      <vt:lpstr>Age of Discoveries</vt:lpstr>
      <vt:lpstr>Age of Discoveries</vt:lpstr>
      <vt:lpstr>Age of Discoveries</vt:lpstr>
      <vt:lpstr>Portuguese caravel</vt:lpstr>
      <vt:lpstr>The Lusiads</vt:lpstr>
      <vt:lpstr>Portuguese navigation</vt:lpstr>
      <vt:lpstr>The Portuguese Empire (1415-1999)</vt:lpstr>
      <vt:lpstr>Codfish capture in Terra Nova</vt:lpstr>
      <vt:lpstr>Inquisition and the persecution of Jews</vt:lpstr>
      <vt:lpstr>A quick jump in time to  Religious cohabitation of today</vt:lpstr>
      <vt:lpstr>D. Sebastião and the succession crisis</vt:lpstr>
      <vt:lpstr>Restoration War, 1640-1668</vt:lpstr>
      <vt:lpstr>Decline of the overseas Empire</vt:lpstr>
      <vt:lpstr>Lisbon’s Earthquake, 1755</vt:lpstr>
      <vt:lpstr>Mafra National Palace, built 1733-1755</vt:lpstr>
      <vt:lpstr>UNESCO’s World Heritage Monasteries and Convents in  Portugal</vt:lpstr>
      <vt:lpstr>Alto-Douro Wine Region</vt:lpstr>
      <vt:lpstr>Napoleonic invasions</vt:lpstr>
      <vt:lpstr>The Liberal Revolution, 1820 - Independence of Brasil - Liberal Wars</vt:lpstr>
      <vt:lpstr>Whale catching in the Azores</vt:lpstr>
      <vt:lpstr>Abolition of capital punishment in Portugal</vt:lpstr>
      <vt:lpstr>The British Ultimatum, 1890</vt:lpstr>
      <vt:lpstr>Last days of monarchy</vt:lpstr>
      <vt:lpstr>The First Republic</vt:lpstr>
      <vt:lpstr>Livraria Lello &amp; Irmão</vt:lpstr>
      <vt:lpstr>Lello bookstore, built in 1906 (Porto)</vt:lpstr>
      <vt:lpstr>Portugal in the Great War</vt:lpstr>
      <vt:lpstr>S. Bento railway station, 1916, Porto</vt:lpstr>
      <vt:lpstr>Fernando Pessoa (1888-1935)</vt:lpstr>
      <vt:lpstr>Majestic Café (est. 1921)</vt:lpstr>
      <vt:lpstr>Estado Novo (“New State”)</vt:lpstr>
      <vt:lpstr>Portugal in World War II</vt:lpstr>
      <vt:lpstr>Portugal in World War II (cont.)</vt:lpstr>
      <vt:lpstr>Portuguese Cinema Aniki-Bóbó (1942)</vt:lpstr>
      <vt:lpstr>End of the Portuguese State of India</vt:lpstr>
      <vt:lpstr>Emigration</vt:lpstr>
      <vt:lpstr>Colonial War (1961-1974)</vt:lpstr>
      <vt:lpstr>Colonial War (1961-1974)</vt:lpstr>
      <vt:lpstr>The Carnation Revolution, 1974</vt:lpstr>
      <vt:lpstr>The end of the Colonial Era</vt:lpstr>
      <vt:lpstr>The end of the Colonial Era</vt:lpstr>
      <vt:lpstr>Present day</vt:lpstr>
      <vt:lpstr>Azores</vt:lpstr>
      <vt:lpstr>Madeira</vt:lpstr>
      <vt:lpstr>Planning to expand…</vt:lpstr>
      <vt:lpstr>Álvaro Siza (born 1933)</vt:lpstr>
      <vt:lpstr>Portuguese Literature José Saramago (1922-2010)</vt:lpstr>
      <vt:lpstr>“…even McDonalds has class, in Porto” (quote from a travel blog)</vt:lpstr>
      <vt:lpstr>PowerPoint-Präsentation</vt:lpstr>
      <vt:lpstr> </vt:lpstr>
      <vt:lpstr>This week in the news…</vt:lpstr>
      <vt:lpstr>PowerPoint-Präsentation</vt:lpstr>
      <vt:lpstr>… bonus tracks… </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Paulo Macedo</dc:creator>
  <cp:lastModifiedBy>Eppler, Bettina</cp:lastModifiedBy>
  <cp:revision>1058</cp:revision>
  <dcterms:created xsi:type="dcterms:W3CDTF">2014-04-30T11:47:21Z</dcterms:created>
  <dcterms:modified xsi:type="dcterms:W3CDTF">2014-05-16T09:15:52Z</dcterms:modified>
</cp:coreProperties>
</file>